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7" r:id="rId4"/>
    <p:sldId id="258" r:id="rId5"/>
    <p:sldId id="261" r:id="rId6"/>
    <p:sldId id="262" r:id="rId7"/>
    <p:sldId id="313" r:id="rId8"/>
    <p:sldId id="260" r:id="rId9"/>
    <p:sldId id="263" r:id="rId10"/>
    <p:sldId id="259" r:id="rId11"/>
    <p:sldId id="265" r:id="rId12"/>
    <p:sldId id="266" r:id="rId13"/>
    <p:sldId id="264" r:id="rId14"/>
    <p:sldId id="311" r:id="rId15"/>
    <p:sldId id="312" r:id="rId16"/>
    <p:sldId id="267" r:id="rId17"/>
    <p:sldId id="269" r:id="rId18"/>
    <p:sldId id="270" r:id="rId19"/>
    <p:sldId id="271" r:id="rId20"/>
    <p:sldId id="273" r:id="rId21"/>
    <p:sldId id="272" r:id="rId22"/>
    <p:sldId id="275" r:id="rId23"/>
    <p:sldId id="274" r:id="rId24"/>
    <p:sldId id="314" r:id="rId25"/>
    <p:sldId id="289" r:id="rId26"/>
    <p:sldId id="317" r:id="rId27"/>
    <p:sldId id="290" r:id="rId28"/>
    <p:sldId id="318" r:id="rId29"/>
    <p:sldId id="291" r:id="rId30"/>
    <p:sldId id="319" r:id="rId31"/>
    <p:sldId id="320" r:id="rId32"/>
    <p:sldId id="276" r:id="rId33"/>
    <p:sldId id="277" r:id="rId34"/>
    <p:sldId id="278" r:id="rId35"/>
    <p:sldId id="315" r:id="rId36"/>
    <p:sldId id="292" r:id="rId37"/>
    <p:sldId id="293" r:id="rId38"/>
    <p:sldId id="294" r:id="rId39"/>
    <p:sldId id="316" r:id="rId40"/>
    <p:sldId id="326" r:id="rId41"/>
    <p:sldId id="321" r:id="rId42"/>
    <p:sldId id="280" r:id="rId43"/>
    <p:sldId id="327" r:id="rId44"/>
    <p:sldId id="328" r:id="rId45"/>
    <p:sldId id="324" r:id="rId46"/>
    <p:sldId id="329" r:id="rId47"/>
    <p:sldId id="330" r:id="rId48"/>
    <p:sldId id="288" r:id="rId49"/>
    <p:sldId id="281" r:id="rId50"/>
    <p:sldId id="285" r:id="rId51"/>
    <p:sldId id="284" r:id="rId52"/>
    <p:sldId id="286" r:id="rId53"/>
    <p:sldId id="287" r:id="rId54"/>
    <p:sldId id="283" r:id="rId55"/>
    <p:sldId id="279" r:id="rId56"/>
    <p:sldId id="298" r:id="rId57"/>
    <p:sldId id="295" r:id="rId58"/>
    <p:sldId id="299" r:id="rId59"/>
    <p:sldId id="300" r:id="rId60"/>
    <p:sldId id="305" r:id="rId61"/>
    <p:sldId id="301" r:id="rId62"/>
    <p:sldId id="302" r:id="rId63"/>
    <p:sldId id="303" r:id="rId64"/>
    <p:sldId id="304" r:id="rId65"/>
    <p:sldId id="306" r:id="rId66"/>
    <p:sldId id="308" r:id="rId67"/>
    <p:sldId id="309" r:id="rId68"/>
    <p:sldId id="307" r:id="rId6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70D86ED-ED85-4B71-984D-11BB8A4E90C7}">
          <p14:sldIdLst>
            <p14:sldId id="256"/>
            <p14:sldId id="257"/>
          </p14:sldIdLst>
        </p14:section>
        <p14:section name="Inndeling for sammendrag" id="{836F4354-EABD-488F-8FC1-D705E2422DBC}">
          <p14:sldIdLst>
            <p14:sldId id="297"/>
          </p14:sldIdLst>
        </p14:section>
        <p14:section name="Oppstart Pygame" id="{416E42B7-B628-45AB-A7A8-0FAC0429873B}">
          <p14:sldIdLst>
            <p14:sldId id="258"/>
            <p14:sldId id="261"/>
            <p14:sldId id="262"/>
          </p14:sldIdLst>
        </p14:section>
        <p14:section name="Tegne figurer i Pygame" id="{0D47D8B6-8ECA-4D17-9DC3-72B4F5ED7D9F}">
          <p14:sldIdLst>
            <p14:sldId id="313"/>
            <p14:sldId id="260"/>
            <p14:sldId id="263"/>
            <p14:sldId id="259"/>
            <p14:sldId id="265"/>
            <p14:sldId id="266"/>
            <p14:sldId id="264"/>
            <p14:sldId id="311"/>
            <p14:sldId id="312"/>
          </p14:sldIdLst>
        </p14:section>
        <p14:section name="Animasjoner" id="{1DBE20D1-A931-47E0-9C0C-912FD05E5ACE}">
          <p14:sldIdLst>
            <p14:sldId id="267"/>
            <p14:sldId id="269"/>
            <p14:sldId id="270"/>
            <p14:sldId id="271"/>
            <p14:sldId id="273"/>
            <p14:sldId id="272"/>
            <p14:sldId id="275"/>
            <p14:sldId id="274"/>
          </p14:sldIdLst>
        </p14:section>
        <p14:section name="Å kontrollere spillet" id="{F87AEF66-38E6-414B-908F-63A28EBDEA37}">
          <p14:sldIdLst>
            <p14:sldId id="314"/>
            <p14:sldId id="289"/>
            <p14:sldId id="317"/>
            <p14:sldId id="290"/>
            <p14:sldId id="318"/>
            <p14:sldId id="291"/>
            <p14:sldId id="319"/>
            <p14:sldId id="320"/>
          </p14:sldIdLst>
        </p14:section>
        <p14:section name="Kollisjoner i spill" id="{926554C3-6E85-40FD-AC0C-6AC7B6D3495E}">
          <p14:sldIdLst>
            <p14:sldId id="276"/>
            <p14:sldId id="277"/>
            <p14:sldId id="278"/>
          </p14:sldIdLst>
        </p14:section>
        <p14:section name="FPS Oppdatering av spill" id="{CA7B080A-90A6-421A-93E2-D84F02F1798B}">
          <p14:sldIdLst>
            <p14:sldId id="315"/>
            <p14:sldId id="292"/>
            <p14:sldId id="293"/>
            <p14:sldId id="294"/>
          </p14:sldIdLst>
        </p14:section>
        <p14:section name="Å legge til bilder" id="{90F2F821-1D54-4C90-BA68-312C40A06D37}">
          <p14:sldIdLst>
            <p14:sldId id="316"/>
            <p14:sldId id="326"/>
            <p14:sldId id="321"/>
            <p14:sldId id="280"/>
            <p14:sldId id="327"/>
            <p14:sldId id="328"/>
            <p14:sldId id="324"/>
            <p14:sldId id="329"/>
            <p14:sldId id="330"/>
            <p14:sldId id="288"/>
          </p14:sldIdLst>
        </p14:section>
        <p14:section name="Kollisjoner noe mer i dybden" id="{BDD219F0-CA86-47D4-B556-4E5BC57703FA}">
          <p14:sldIdLst>
            <p14:sldId id="281"/>
            <p14:sldId id="285"/>
            <p14:sldId id="284"/>
            <p14:sldId id="286"/>
            <p14:sldId id="287"/>
            <p14:sldId id="283"/>
            <p14:sldId id="279"/>
          </p14:sldIdLst>
        </p14:section>
        <p14:section name="UML Diagramer" id="{6DB86C23-5689-4D2B-B8B0-C83B7E79945B}">
          <p14:sldIdLst>
            <p14:sldId id="298"/>
            <p14:sldId id="295"/>
            <p14:sldId id="299"/>
            <p14:sldId id="300"/>
          </p14:sldIdLst>
        </p14:section>
        <p14:section name="UML Eksempel" id="{7430880E-24B7-4743-A0AC-CB919800784B}">
          <p14:sldIdLst>
            <p14:sldId id="305"/>
            <p14:sldId id="301"/>
            <p14:sldId id="302"/>
            <p14:sldId id="303"/>
            <p14:sldId id="304"/>
            <p14:sldId id="306"/>
            <p14:sldId id="308"/>
            <p14:sldId id="309"/>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D4303-1821-4C2D-9F56-62963DDC2C6A}" v="212" dt="2023-02-08T21:03:07.504"/>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ys stil 1 – utheving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4" d="100"/>
          <a:sy n="64" d="100"/>
        </p:scale>
        <p:origin x="7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Kristian Strandli Vie" userId="ca9d9a48-c6ab-4780-b0d3-15811b57041b" providerId="ADAL" clId="{A62D4303-1821-4C2D-9F56-62963DDC2C6A}"/>
    <pc:docChg chg="undo redo custSel addSld delSld modSld sldOrd addSection modSection">
      <pc:chgData name="Hans Kristian Strandli Vie" userId="ca9d9a48-c6ab-4780-b0d3-15811b57041b" providerId="ADAL" clId="{A62D4303-1821-4C2D-9F56-62963DDC2C6A}" dt="2023-02-08T21:04:26.881" v="6089" actId="20577"/>
      <pc:docMkLst>
        <pc:docMk/>
      </pc:docMkLst>
      <pc:sldChg chg="addSp modSp mod">
        <pc:chgData name="Hans Kristian Strandli Vie" userId="ca9d9a48-c6ab-4780-b0d3-15811b57041b" providerId="ADAL" clId="{A62D4303-1821-4C2D-9F56-62963DDC2C6A}" dt="2023-02-08T19:23:47.474" v="1881" actId="20577"/>
        <pc:sldMkLst>
          <pc:docMk/>
          <pc:sldMk cId="280155551" sldId="259"/>
        </pc:sldMkLst>
        <pc:spChg chg="mod">
          <ac:chgData name="Hans Kristian Strandli Vie" userId="ca9d9a48-c6ab-4780-b0d3-15811b57041b" providerId="ADAL" clId="{A62D4303-1821-4C2D-9F56-62963DDC2C6A}" dt="2023-02-08T19:10:12.837" v="987" actId="20577"/>
          <ac:spMkLst>
            <pc:docMk/>
            <pc:sldMk cId="280155551" sldId="259"/>
            <ac:spMk id="2" creationId="{AF55930B-3B40-3827-5DFE-290F8436AB93}"/>
          </ac:spMkLst>
        </pc:spChg>
        <pc:spChg chg="mod">
          <ac:chgData name="Hans Kristian Strandli Vie" userId="ca9d9a48-c6ab-4780-b0d3-15811b57041b" providerId="ADAL" clId="{A62D4303-1821-4C2D-9F56-62963DDC2C6A}" dt="2023-02-08T19:23:47.474" v="1881" actId="20577"/>
          <ac:spMkLst>
            <pc:docMk/>
            <pc:sldMk cId="280155551" sldId="259"/>
            <ac:spMk id="3" creationId="{F28488D1-62FC-2F4F-54A6-E5FA9EF7C84A}"/>
          </ac:spMkLst>
        </pc:spChg>
        <pc:graphicFrameChg chg="add mod modGraphic">
          <ac:chgData name="Hans Kristian Strandli Vie" userId="ca9d9a48-c6ab-4780-b0d3-15811b57041b" providerId="ADAL" clId="{A62D4303-1821-4C2D-9F56-62963DDC2C6A}" dt="2023-02-08T19:18:00.133" v="1396" actId="1076"/>
          <ac:graphicFrameMkLst>
            <pc:docMk/>
            <pc:sldMk cId="280155551" sldId="259"/>
            <ac:graphicFrameMk id="4" creationId="{4813309E-43B8-B58D-2E13-0098C48DEDD0}"/>
          </ac:graphicFrameMkLst>
        </pc:graphicFrameChg>
      </pc:sldChg>
      <pc:sldChg chg="addSp modSp mod">
        <pc:chgData name="Hans Kristian Strandli Vie" userId="ca9d9a48-c6ab-4780-b0d3-15811b57041b" providerId="ADAL" clId="{A62D4303-1821-4C2D-9F56-62963DDC2C6A}" dt="2023-02-08T19:12:40.859" v="1114"/>
        <pc:sldMkLst>
          <pc:docMk/>
          <pc:sldMk cId="2453287583" sldId="260"/>
        </pc:sldMkLst>
        <pc:spChg chg="mod">
          <ac:chgData name="Hans Kristian Strandli Vie" userId="ca9d9a48-c6ab-4780-b0d3-15811b57041b" providerId="ADAL" clId="{A62D4303-1821-4C2D-9F56-62963DDC2C6A}" dt="2023-02-08T18:57:22.765" v="168" actId="20577"/>
          <ac:spMkLst>
            <pc:docMk/>
            <pc:sldMk cId="2453287583" sldId="260"/>
            <ac:spMk id="2" creationId="{2B7FFCFB-6027-A4C4-92F9-4811A8D60E53}"/>
          </ac:spMkLst>
        </pc:spChg>
        <pc:spChg chg="mod">
          <ac:chgData name="Hans Kristian Strandli Vie" userId="ca9d9a48-c6ab-4780-b0d3-15811b57041b" providerId="ADAL" clId="{A62D4303-1821-4C2D-9F56-62963DDC2C6A}" dt="2023-02-08T19:11:50.294" v="991"/>
          <ac:spMkLst>
            <pc:docMk/>
            <pc:sldMk cId="2453287583" sldId="260"/>
            <ac:spMk id="3" creationId="{2DE6CB23-9F93-BFB6-8233-2C25ECE96BEF}"/>
          </ac:spMkLst>
        </pc:spChg>
        <pc:spChg chg="add mod">
          <ac:chgData name="Hans Kristian Strandli Vie" userId="ca9d9a48-c6ab-4780-b0d3-15811b57041b" providerId="ADAL" clId="{A62D4303-1821-4C2D-9F56-62963DDC2C6A}" dt="2023-02-08T19:04:39.469" v="559" actId="1076"/>
          <ac:spMkLst>
            <pc:docMk/>
            <pc:sldMk cId="2453287583" sldId="260"/>
            <ac:spMk id="5" creationId="{BE6C9536-EDCA-A1F9-D149-855C2738A959}"/>
          </ac:spMkLst>
        </pc:spChg>
        <pc:spChg chg="add mod">
          <ac:chgData name="Hans Kristian Strandli Vie" userId="ca9d9a48-c6ab-4780-b0d3-15811b57041b" providerId="ADAL" clId="{A62D4303-1821-4C2D-9F56-62963DDC2C6A}" dt="2023-02-08T18:59:52.128" v="212" actId="207"/>
          <ac:spMkLst>
            <pc:docMk/>
            <pc:sldMk cId="2453287583" sldId="260"/>
            <ac:spMk id="7" creationId="{50A6E15D-AC47-9B3D-5441-0E511C195D38}"/>
          </ac:spMkLst>
        </pc:spChg>
        <pc:spChg chg="add mod">
          <ac:chgData name="Hans Kristian Strandli Vie" userId="ca9d9a48-c6ab-4780-b0d3-15811b57041b" providerId="ADAL" clId="{A62D4303-1821-4C2D-9F56-62963DDC2C6A}" dt="2023-02-08T19:02:18.489" v="461" actId="1076"/>
          <ac:spMkLst>
            <pc:docMk/>
            <pc:sldMk cId="2453287583" sldId="260"/>
            <ac:spMk id="8" creationId="{3EDC97EB-A57B-D4C9-2F6E-C2207D8153EC}"/>
          </ac:spMkLst>
        </pc:spChg>
        <pc:spChg chg="add mod">
          <ac:chgData name="Hans Kristian Strandli Vie" userId="ca9d9a48-c6ab-4780-b0d3-15811b57041b" providerId="ADAL" clId="{A62D4303-1821-4C2D-9F56-62963DDC2C6A}" dt="2023-02-08T19:12:40.859" v="1114"/>
          <ac:spMkLst>
            <pc:docMk/>
            <pc:sldMk cId="2453287583" sldId="260"/>
            <ac:spMk id="10" creationId="{70CE9EE0-436F-6F81-F63D-0E9CB6526718}"/>
          </ac:spMkLst>
        </pc:spChg>
      </pc:sldChg>
      <pc:sldChg chg="modSp mod">
        <pc:chgData name="Hans Kristian Strandli Vie" userId="ca9d9a48-c6ab-4780-b0d3-15811b57041b" providerId="ADAL" clId="{A62D4303-1821-4C2D-9F56-62963DDC2C6A}" dt="2023-02-08T18:47:49.282" v="52" actId="20577"/>
        <pc:sldMkLst>
          <pc:docMk/>
          <pc:sldMk cId="818338706" sldId="262"/>
        </pc:sldMkLst>
        <pc:spChg chg="mod">
          <ac:chgData name="Hans Kristian Strandli Vie" userId="ca9d9a48-c6ab-4780-b0d3-15811b57041b" providerId="ADAL" clId="{A62D4303-1821-4C2D-9F56-62963DDC2C6A}" dt="2023-02-08T18:47:49.282" v="52" actId="20577"/>
          <ac:spMkLst>
            <pc:docMk/>
            <pc:sldMk cId="818338706" sldId="262"/>
            <ac:spMk id="3" creationId="{79C6276D-BF73-9F4C-080B-B3B059124FCA}"/>
          </ac:spMkLst>
        </pc:spChg>
      </pc:sldChg>
      <pc:sldChg chg="addSp modSp new mod">
        <pc:chgData name="Hans Kristian Strandli Vie" userId="ca9d9a48-c6ab-4780-b0d3-15811b57041b" providerId="ADAL" clId="{A62D4303-1821-4C2D-9F56-62963DDC2C6A}" dt="2023-02-08T19:09:39.037" v="963" actId="20577"/>
        <pc:sldMkLst>
          <pc:docMk/>
          <pc:sldMk cId="4002859913" sldId="263"/>
        </pc:sldMkLst>
        <pc:spChg chg="mod">
          <ac:chgData name="Hans Kristian Strandli Vie" userId="ca9d9a48-c6ab-4780-b0d3-15811b57041b" providerId="ADAL" clId="{A62D4303-1821-4C2D-9F56-62963DDC2C6A}" dt="2023-02-08T19:05:04.748" v="590" actId="20577"/>
          <ac:spMkLst>
            <pc:docMk/>
            <pc:sldMk cId="4002859913" sldId="263"/>
            <ac:spMk id="2" creationId="{93D7E874-6FB6-3CB4-8D8B-79301BF03D0E}"/>
          </ac:spMkLst>
        </pc:spChg>
        <pc:spChg chg="mod">
          <ac:chgData name="Hans Kristian Strandli Vie" userId="ca9d9a48-c6ab-4780-b0d3-15811b57041b" providerId="ADAL" clId="{A62D4303-1821-4C2D-9F56-62963DDC2C6A}" dt="2023-02-08T19:09:39.037" v="963" actId="20577"/>
          <ac:spMkLst>
            <pc:docMk/>
            <pc:sldMk cId="4002859913" sldId="263"/>
            <ac:spMk id="3" creationId="{D52BE699-27C1-588F-F9AB-080D4F89CAC2}"/>
          </ac:spMkLst>
        </pc:spChg>
        <pc:spChg chg="add mod">
          <ac:chgData name="Hans Kristian Strandli Vie" userId="ca9d9a48-c6ab-4780-b0d3-15811b57041b" providerId="ADAL" clId="{A62D4303-1821-4C2D-9F56-62963DDC2C6A}" dt="2023-02-08T19:06:39.838" v="839" actId="403"/>
          <ac:spMkLst>
            <pc:docMk/>
            <pc:sldMk cId="4002859913" sldId="263"/>
            <ac:spMk id="5" creationId="{2F4EBF89-5C88-9F9F-DF3D-C70004BEB7A4}"/>
          </ac:spMkLst>
        </pc:spChg>
      </pc:sldChg>
      <pc:sldChg chg="addSp delSp modSp add mod">
        <pc:chgData name="Hans Kristian Strandli Vie" userId="ca9d9a48-c6ab-4780-b0d3-15811b57041b" providerId="ADAL" clId="{A62D4303-1821-4C2D-9F56-62963DDC2C6A}" dt="2023-02-08T20:04:33.217" v="2947" actId="1076"/>
        <pc:sldMkLst>
          <pc:docMk/>
          <pc:sldMk cId="1926923372" sldId="264"/>
        </pc:sldMkLst>
        <pc:spChg chg="mod">
          <ac:chgData name="Hans Kristian Strandli Vie" userId="ca9d9a48-c6ab-4780-b0d3-15811b57041b" providerId="ADAL" clId="{A62D4303-1821-4C2D-9F56-62963DDC2C6A}" dt="2023-02-08T19:32:21.972" v="2365" actId="20577"/>
          <ac:spMkLst>
            <pc:docMk/>
            <pc:sldMk cId="1926923372" sldId="264"/>
            <ac:spMk id="2" creationId="{AF55930B-3B40-3827-5DFE-290F8436AB93}"/>
          </ac:spMkLst>
        </pc:spChg>
        <pc:spChg chg="del mod">
          <ac:chgData name="Hans Kristian Strandli Vie" userId="ca9d9a48-c6ab-4780-b0d3-15811b57041b" providerId="ADAL" clId="{A62D4303-1821-4C2D-9F56-62963DDC2C6A}" dt="2023-02-08T19:32:29.935" v="2367" actId="478"/>
          <ac:spMkLst>
            <pc:docMk/>
            <pc:sldMk cId="1926923372" sldId="264"/>
            <ac:spMk id="3" creationId="{F28488D1-62FC-2F4F-54A6-E5FA9EF7C84A}"/>
          </ac:spMkLst>
        </pc:spChg>
        <pc:spChg chg="add mod">
          <ac:chgData name="Hans Kristian Strandli Vie" userId="ca9d9a48-c6ab-4780-b0d3-15811b57041b" providerId="ADAL" clId="{A62D4303-1821-4C2D-9F56-62963DDC2C6A}" dt="2023-02-08T19:52:50.563" v="2855" actId="1076"/>
          <ac:spMkLst>
            <pc:docMk/>
            <pc:sldMk cId="1926923372" sldId="264"/>
            <ac:spMk id="5" creationId="{5E2C44DD-DD99-F5FF-F10D-B9C61C86E65D}"/>
          </ac:spMkLst>
        </pc:spChg>
        <pc:spChg chg="add mod">
          <ac:chgData name="Hans Kristian Strandli Vie" userId="ca9d9a48-c6ab-4780-b0d3-15811b57041b" providerId="ADAL" clId="{A62D4303-1821-4C2D-9F56-62963DDC2C6A}" dt="2023-02-08T19:37:06.624" v="2551" actId="1076"/>
          <ac:spMkLst>
            <pc:docMk/>
            <pc:sldMk cId="1926923372" sldId="264"/>
            <ac:spMk id="7" creationId="{6BA8E203-5A46-9B60-D7BA-A575BD7E2B40}"/>
          </ac:spMkLst>
        </pc:spChg>
        <pc:graphicFrameChg chg="mod modGraphic">
          <ac:chgData name="Hans Kristian Strandli Vie" userId="ca9d9a48-c6ab-4780-b0d3-15811b57041b" providerId="ADAL" clId="{A62D4303-1821-4C2D-9F56-62963DDC2C6A}" dt="2023-02-08T20:04:23.727" v="2941"/>
          <ac:graphicFrameMkLst>
            <pc:docMk/>
            <pc:sldMk cId="1926923372" sldId="264"/>
            <ac:graphicFrameMk id="4" creationId="{4813309E-43B8-B58D-2E13-0098C48DEDD0}"/>
          </ac:graphicFrameMkLst>
        </pc:graphicFrameChg>
        <pc:picChg chg="add mod">
          <ac:chgData name="Hans Kristian Strandli Vie" userId="ca9d9a48-c6ab-4780-b0d3-15811b57041b" providerId="ADAL" clId="{A62D4303-1821-4C2D-9F56-62963DDC2C6A}" dt="2023-02-08T19:52:34.525" v="2848" actId="1076"/>
          <ac:picMkLst>
            <pc:docMk/>
            <pc:sldMk cId="1926923372" sldId="264"/>
            <ac:picMk id="9" creationId="{B138E78F-49EA-8D78-F4C2-EE53AC924497}"/>
          </ac:picMkLst>
        </pc:picChg>
        <pc:picChg chg="add mod">
          <ac:chgData name="Hans Kristian Strandli Vie" userId="ca9d9a48-c6ab-4780-b0d3-15811b57041b" providerId="ADAL" clId="{A62D4303-1821-4C2D-9F56-62963DDC2C6A}" dt="2023-02-08T19:52:36.694" v="2849" actId="1076"/>
          <ac:picMkLst>
            <pc:docMk/>
            <pc:sldMk cId="1926923372" sldId="264"/>
            <ac:picMk id="11" creationId="{13A8F651-D030-FF8A-1D48-4F71F393709E}"/>
          </ac:picMkLst>
        </pc:picChg>
        <pc:picChg chg="add mod">
          <ac:chgData name="Hans Kristian Strandli Vie" userId="ca9d9a48-c6ab-4780-b0d3-15811b57041b" providerId="ADAL" clId="{A62D4303-1821-4C2D-9F56-62963DDC2C6A}" dt="2023-02-08T20:04:33.217" v="2947" actId="1076"/>
          <ac:picMkLst>
            <pc:docMk/>
            <pc:sldMk cId="1926923372" sldId="264"/>
            <ac:picMk id="13" creationId="{842350C0-983A-0595-42CE-CE9515F3BCED}"/>
          </ac:picMkLst>
        </pc:picChg>
        <pc:picChg chg="add mod">
          <ac:chgData name="Hans Kristian Strandli Vie" userId="ca9d9a48-c6ab-4780-b0d3-15811b57041b" providerId="ADAL" clId="{A62D4303-1821-4C2D-9F56-62963DDC2C6A}" dt="2023-02-08T19:52:38.943" v="2850" actId="1076"/>
          <ac:picMkLst>
            <pc:docMk/>
            <pc:sldMk cId="1926923372" sldId="264"/>
            <ac:picMk id="15" creationId="{56C93B27-F03A-CD5B-A08B-1AC572732375}"/>
          </ac:picMkLst>
        </pc:picChg>
        <pc:picChg chg="add mod">
          <ac:chgData name="Hans Kristian Strandli Vie" userId="ca9d9a48-c6ab-4780-b0d3-15811b57041b" providerId="ADAL" clId="{A62D4303-1821-4C2D-9F56-62963DDC2C6A}" dt="2023-02-08T20:04:28.859" v="2943" actId="1076"/>
          <ac:picMkLst>
            <pc:docMk/>
            <pc:sldMk cId="1926923372" sldId="264"/>
            <ac:picMk id="17" creationId="{93C29D2E-B2BD-8206-2DE0-9CFAC567EFC3}"/>
          </ac:picMkLst>
        </pc:picChg>
        <pc:picChg chg="add del mod">
          <ac:chgData name="Hans Kristian Strandli Vie" userId="ca9d9a48-c6ab-4780-b0d3-15811b57041b" providerId="ADAL" clId="{A62D4303-1821-4C2D-9F56-62963DDC2C6A}" dt="2023-02-08T20:03:45.338" v="2936" actId="478"/>
          <ac:picMkLst>
            <pc:docMk/>
            <pc:sldMk cId="1926923372" sldId="264"/>
            <ac:picMk id="19" creationId="{C21D1A85-CD04-FC21-F490-5E1D326D7E7D}"/>
          </ac:picMkLst>
        </pc:picChg>
        <pc:picChg chg="add mod">
          <ac:chgData name="Hans Kristian Strandli Vie" userId="ca9d9a48-c6ab-4780-b0d3-15811b57041b" providerId="ADAL" clId="{A62D4303-1821-4C2D-9F56-62963DDC2C6A}" dt="2023-02-08T20:04:30.116" v="2944" actId="1076"/>
          <ac:picMkLst>
            <pc:docMk/>
            <pc:sldMk cId="1926923372" sldId="264"/>
            <ac:picMk id="21" creationId="{3457FD8B-F902-0AB8-CD43-C67DCECA3748}"/>
          </ac:picMkLst>
        </pc:picChg>
      </pc:sldChg>
      <pc:sldChg chg="modSp add mod">
        <pc:chgData name="Hans Kristian Strandli Vie" userId="ca9d9a48-c6ab-4780-b0d3-15811b57041b" providerId="ADAL" clId="{A62D4303-1821-4C2D-9F56-62963DDC2C6A}" dt="2023-02-08T19:26:07.197" v="1956" actId="20577"/>
        <pc:sldMkLst>
          <pc:docMk/>
          <pc:sldMk cId="2964986044" sldId="265"/>
        </pc:sldMkLst>
        <pc:spChg chg="mod">
          <ac:chgData name="Hans Kristian Strandli Vie" userId="ca9d9a48-c6ab-4780-b0d3-15811b57041b" providerId="ADAL" clId="{A62D4303-1821-4C2D-9F56-62963DDC2C6A}" dt="2023-02-08T19:24:05.236" v="1901" actId="6549"/>
          <ac:spMkLst>
            <pc:docMk/>
            <pc:sldMk cId="2964986044" sldId="265"/>
            <ac:spMk id="2" creationId="{AF55930B-3B40-3827-5DFE-290F8436AB93}"/>
          </ac:spMkLst>
        </pc:spChg>
        <pc:spChg chg="mod">
          <ac:chgData name="Hans Kristian Strandli Vie" userId="ca9d9a48-c6ab-4780-b0d3-15811b57041b" providerId="ADAL" clId="{A62D4303-1821-4C2D-9F56-62963DDC2C6A}" dt="2023-02-08T19:26:07.197" v="1956" actId="20577"/>
          <ac:spMkLst>
            <pc:docMk/>
            <pc:sldMk cId="2964986044" sldId="265"/>
            <ac:spMk id="3" creationId="{F28488D1-62FC-2F4F-54A6-E5FA9EF7C84A}"/>
          </ac:spMkLst>
        </pc:spChg>
      </pc:sldChg>
      <pc:sldChg chg="addSp modSp new mod setBg">
        <pc:chgData name="Hans Kristian Strandli Vie" userId="ca9d9a48-c6ab-4780-b0d3-15811b57041b" providerId="ADAL" clId="{A62D4303-1821-4C2D-9F56-62963DDC2C6A}" dt="2023-02-08T20:15:18.922" v="3388" actId="20577"/>
        <pc:sldMkLst>
          <pc:docMk/>
          <pc:sldMk cId="560361083" sldId="266"/>
        </pc:sldMkLst>
        <pc:spChg chg="mod">
          <ac:chgData name="Hans Kristian Strandli Vie" userId="ca9d9a48-c6ab-4780-b0d3-15811b57041b" providerId="ADAL" clId="{A62D4303-1821-4C2D-9F56-62963DDC2C6A}" dt="2023-02-08T19:34:15.893" v="2381" actId="20577"/>
          <ac:spMkLst>
            <pc:docMk/>
            <pc:sldMk cId="560361083" sldId="266"/>
            <ac:spMk id="2" creationId="{D7A711DA-2895-588E-3064-B52ABB40EE2D}"/>
          </ac:spMkLst>
        </pc:spChg>
        <pc:spChg chg="mod">
          <ac:chgData name="Hans Kristian Strandli Vie" userId="ca9d9a48-c6ab-4780-b0d3-15811b57041b" providerId="ADAL" clId="{A62D4303-1821-4C2D-9F56-62963DDC2C6A}" dt="2023-02-08T20:15:18.922" v="3388" actId="20577"/>
          <ac:spMkLst>
            <pc:docMk/>
            <pc:sldMk cId="560361083" sldId="266"/>
            <ac:spMk id="3" creationId="{AAF7E684-F989-F756-1C8F-CE45AB308104}"/>
          </ac:spMkLst>
        </pc:spChg>
        <pc:spChg chg="add mod">
          <ac:chgData name="Hans Kristian Strandli Vie" userId="ca9d9a48-c6ab-4780-b0d3-15811b57041b" providerId="ADAL" clId="{A62D4303-1821-4C2D-9F56-62963DDC2C6A}" dt="2023-02-08T19:32:02.273" v="2347" actId="1076"/>
          <ac:spMkLst>
            <pc:docMk/>
            <pc:sldMk cId="560361083" sldId="266"/>
            <ac:spMk id="5" creationId="{25064416-4003-459A-FEB4-43E1E196810F}"/>
          </ac:spMkLst>
        </pc:spChg>
        <pc:spChg chg="add">
          <ac:chgData name="Hans Kristian Strandli Vie" userId="ca9d9a48-c6ab-4780-b0d3-15811b57041b" providerId="ADAL" clId="{A62D4303-1821-4C2D-9F56-62963DDC2C6A}" dt="2023-02-08T19:29:30.788" v="2294" actId="26606"/>
          <ac:spMkLst>
            <pc:docMk/>
            <pc:sldMk cId="560361083" sldId="266"/>
            <ac:spMk id="5127" creationId="{5E39A796-BE83-48B1-B33F-35C4A32AAB57}"/>
          </ac:spMkLst>
        </pc:spChg>
        <pc:spChg chg="add">
          <ac:chgData name="Hans Kristian Strandli Vie" userId="ca9d9a48-c6ab-4780-b0d3-15811b57041b" providerId="ADAL" clId="{A62D4303-1821-4C2D-9F56-62963DDC2C6A}" dt="2023-02-08T19:29:30.788" v="2294" actId="26606"/>
          <ac:spMkLst>
            <pc:docMk/>
            <pc:sldMk cId="560361083" sldId="266"/>
            <ac:spMk id="5129" creationId="{72F84B47-E267-4194-8194-831DB7B5547F}"/>
          </ac:spMkLst>
        </pc:spChg>
        <pc:picChg chg="add mod">
          <ac:chgData name="Hans Kristian Strandli Vie" userId="ca9d9a48-c6ab-4780-b0d3-15811b57041b" providerId="ADAL" clId="{A62D4303-1821-4C2D-9F56-62963DDC2C6A}" dt="2023-02-08T19:31:02.381" v="2345" actId="732"/>
          <ac:picMkLst>
            <pc:docMk/>
            <pc:sldMk cId="560361083" sldId="266"/>
            <ac:picMk id="5122" creationId="{043D8C60-088A-29CE-C3F2-7E60969AC2CF}"/>
          </ac:picMkLst>
        </pc:picChg>
      </pc:sldChg>
      <pc:sldChg chg="addSp modSp new mod">
        <pc:chgData name="Hans Kristian Strandli Vie" userId="ca9d9a48-c6ab-4780-b0d3-15811b57041b" providerId="ADAL" clId="{A62D4303-1821-4C2D-9F56-62963DDC2C6A}" dt="2023-02-08T20:10:21.660" v="3009" actId="5793"/>
        <pc:sldMkLst>
          <pc:docMk/>
          <pc:sldMk cId="3428419750" sldId="267"/>
        </pc:sldMkLst>
        <pc:spChg chg="mod">
          <ac:chgData name="Hans Kristian Strandli Vie" userId="ca9d9a48-c6ab-4780-b0d3-15811b57041b" providerId="ADAL" clId="{A62D4303-1821-4C2D-9F56-62963DDC2C6A}" dt="2023-02-08T20:09:30.212" v="2974" actId="20577"/>
          <ac:spMkLst>
            <pc:docMk/>
            <pc:sldMk cId="3428419750" sldId="267"/>
            <ac:spMk id="2" creationId="{FF765487-B05A-ED22-B7C7-137E0E13F1AD}"/>
          </ac:spMkLst>
        </pc:spChg>
        <pc:spChg chg="mod">
          <ac:chgData name="Hans Kristian Strandli Vie" userId="ca9d9a48-c6ab-4780-b0d3-15811b57041b" providerId="ADAL" clId="{A62D4303-1821-4C2D-9F56-62963DDC2C6A}" dt="2023-02-08T20:10:21.660" v="3009" actId="5793"/>
          <ac:spMkLst>
            <pc:docMk/>
            <pc:sldMk cId="3428419750" sldId="267"/>
            <ac:spMk id="3" creationId="{492C93AE-7CB7-BD63-93EC-843B9227F857}"/>
          </ac:spMkLst>
        </pc:spChg>
        <pc:picChg chg="add mod">
          <ac:chgData name="Hans Kristian Strandli Vie" userId="ca9d9a48-c6ab-4780-b0d3-15811b57041b" providerId="ADAL" clId="{A62D4303-1821-4C2D-9F56-62963DDC2C6A}" dt="2023-02-08T20:09:39.324" v="2977" actId="1076"/>
          <ac:picMkLst>
            <pc:docMk/>
            <pc:sldMk cId="3428419750" sldId="267"/>
            <ac:picMk id="4" creationId="{7B4D5591-B3B1-26D2-6074-4ABB1AFD9B24}"/>
          </ac:picMkLst>
        </pc:picChg>
        <pc:picChg chg="add mod">
          <ac:chgData name="Hans Kristian Strandli Vie" userId="ca9d9a48-c6ab-4780-b0d3-15811b57041b" providerId="ADAL" clId="{A62D4303-1821-4C2D-9F56-62963DDC2C6A}" dt="2023-02-08T20:09:34.451" v="2975" actId="1076"/>
          <ac:picMkLst>
            <pc:docMk/>
            <pc:sldMk cId="3428419750" sldId="267"/>
            <ac:picMk id="6146" creationId="{6181871E-574A-724D-B4DB-20A5347EE557}"/>
          </ac:picMkLst>
        </pc:picChg>
      </pc:sldChg>
      <pc:sldChg chg="modSp new del mod ord">
        <pc:chgData name="Hans Kristian Strandli Vie" userId="ca9d9a48-c6ab-4780-b0d3-15811b57041b" providerId="ADAL" clId="{A62D4303-1821-4C2D-9F56-62963DDC2C6A}" dt="2023-02-08T20:14:07.619" v="3293" actId="47"/>
        <pc:sldMkLst>
          <pc:docMk/>
          <pc:sldMk cId="1085666152" sldId="268"/>
        </pc:sldMkLst>
        <pc:spChg chg="mod">
          <ac:chgData name="Hans Kristian Strandli Vie" userId="ca9d9a48-c6ab-4780-b0d3-15811b57041b" providerId="ADAL" clId="{A62D4303-1821-4C2D-9F56-62963DDC2C6A}" dt="2023-02-08T20:10:38.656" v="3050" actId="20577"/>
          <ac:spMkLst>
            <pc:docMk/>
            <pc:sldMk cId="1085666152" sldId="268"/>
            <ac:spMk id="2" creationId="{5CF7461D-684D-BD0C-4EDB-239320362461}"/>
          </ac:spMkLst>
        </pc:spChg>
      </pc:sldChg>
      <pc:sldChg chg="addSp delSp modSp new mod setBg">
        <pc:chgData name="Hans Kristian Strandli Vie" userId="ca9d9a48-c6ab-4780-b0d3-15811b57041b" providerId="ADAL" clId="{A62D4303-1821-4C2D-9F56-62963DDC2C6A}" dt="2023-02-08T20:13:54.399" v="3290" actId="20577"/>
        <pc:sldMkLst>
          <pc:docMk/>
          <pc:sldMk cId="2482248305" sldId="269"/>
        </pc:sldMkLst>
        <pc:spChg chg="mod">
          <ac:chgData name="Hans Kristian Strandli Vie" userId="ca9d9a48-c6ab-4780-b0d3-15811b57041b" providerId="ADAL" clId="{A62D4303-1821-4C2D-9F56-62963DDC2C6A}" dt="2023-02-08T20:11:35.654" v="3173" actId="26606"/>
          <ac:spMkLst>
            <pc:docMk/>
            <pc:sldMk cId="2482248305" sldId="269"/>
            <ac:spMk id="2" creationId="{8D760FF8-1297-1279-227C-3555647E9524}"/>
          </ac:spMkLst>
        </pc:spChg>
        <pc:spChg chg="mod">
          <ac:chgData name="Hans Kristian Strandli Vie" userId="ca9d9a48-c6ab-4780-b0d3-15811b57041b" providerId="ADAL" clId="{A62D4303-1821-4C2D-9F56-62963DDC2C6A}" dt="2023-02-08T20:13:54.399" v="3290" actId="20577"/>
          <ac:spMkLst>
            <pc:docMk/>
            <pc:sldMk cId="2482248305" sldId="269"/>
            <ac:spMk id="3" creationId="{ADD7CD68-822B-899F-75AA-1DCBF8B782CD}"/>
          </ac:spMkLst>
        </pc:spChg>
        <pc:spChg chg="add del">
          <ac:chgData name="Hans Kristian Strandli Vie" userId="ca9d9a48-c6ab-4780-b0d3-15811b57041b" providerId="ADAL" clId="{A62D4303-1821-4C2D-9F56-62963DDC2C6A}" dt="2023-02-08T20:11:35.647" v="3172" actId="26606"/>
          <ac:spMkLst>
            <pc:docMk/>
            <pc:sldMk cId="2482248305" sldId="269"/>
            <ac:spMk id="10" creationId="{2B566528-1B12-4246-9431-5C2D7D081168}"/>
          </ac:spMkLst>
        </pc:spChg>
        <pc:spChg chg="add">
          <ac:chgData name="Hans Kristian Strandli Vie" userId="ca9d9a48-c6ab-4780-b0d3-15811b57041b" providerId="ADAL" clId="{A62D4303-1821-4C2D-9F56-62963DDC2C6A}" dt="2023-02-08T20:11:35.654" v="3173" actId="26606"/>
          <ac:spMkLst>
            <pc:docMk/>
            <pc:sldMk cId="2482248305" sldId="269"/>
            <ac:spMk id="20" creationId="{2B97F24A-32CE-4C1C-A50D-3016B394DCFB}"/>
          </ac:spMkLst>
        </pc:spChg>
        <pc:spChg chg="add">
          <ac:chgData name="Hans Kristian Strandli Vie" userId="ca9d9a48-c6ab-4780-b0d3-15811b57041b" providerId="ADAL" clId="{A62D4303-1821-4C2D-9F56-62963DDC2C6A}" dt="2023-02-08T20:11:35.654" v="3173" actId="26606"/>
          <ac:spMkLst>
            <pc:docMk/>
            <pc:sldMk cId="2482248305" sldId="269"/>
            <ac:spMk id="21" creationId="{CD8B4F24-440B-49E9-B85D-733523DC064B}"/>
          </ac:spMkLst>
        </pc:spChg>
        <pc:grpChg chg="add del">
          <ac:chgData name="Hans Kristian Strandli Vie" userId="ca9d9a48-c6ab-4780-b0d3-15811b57041b" providerId="ADAL" clId="{A62D4303-1821-4C2D-9F56-62963DDC2C6A}" dt="2023-02-08T20:11:35.647" v="3172" actId="26606"/>
          <ac:grpSpMkLst>
            <pc:docMk/>
            <pc:sldMk cId="2482248305" sldId="269"/>
            <ac:grpSpMk id="12" creationId="{828A5161-06F1-46CF-8AD7-844680A59E13}"/>
          </ac:grpSpMkLst>
        </pc:grpChg>
        <pc:grpChg chg="add del">
          <ac:chgData name="Hans Kristian Strandli Vie" userId="ca9d9a48-c6ab-4780-b0d3-15811b57041b" providerId="ADAL" clId="{A62D4303-1821-4C2D-9F56-62963DDC2C6A}" dt="2023-02-08T20:11:35.647" v="3172" actId="26606"/>
          <ac:grpSpMkLst>
            <pc:docMk/>
            <pc:sldMk cId="2482248305" sldId="269"/>
            <ac:grpSpMk id="16" creationId="{5995D10D-E9C9-47DB-AE7E-801FEF38F5C9}"/>
          </ac:grpSpMkLst>
        </pc:grpChg>
        <pc:picChg chg="add mod">
          <ac:chgData name="Hans Kristian Strandli Vie" userId="ca9d9a48-c6ab-4780-b0d3-15811b57041b" providerId="ADAL" clId="{A62D4303-1821-4C2D-9F56-62963DDC2C6A}" dt="2023-02-08T20:11:35.654" v="3173" actId="26606"/>
          <ac:picMkLst>
            <pc:docMk/>
            <pc:sldMk cId="2482248305" sldId="269"/>
            <ac:picMk id="5" creationId="{B913E58D-ABEC-C4D4-0053-C3FB8E97D475}"/>
          </ac:picMkLst>
        </pc:picChg>
      </pc:sldChg>
      <pc:sldChg chg="addSp delSp modSp new mod setBg setClrOvrMap">
        <pc:chgData name="Hans Kristian Strandli Vie" userId="ca9d9a48-c6ab-4780-b0d3-15811b57041b" providerId="ADAL" clId="{A62D4303-1821-4C2D-9F56-62963DDC2C6A}" dt="2023-02-08T20:20:49.570" v="3608" actId="14100"/>
        <pc:sldMkLst>
          <pc:docMk/>
          <pc:sldMk cId="4049841031" sldId="270"/>
        </pc:sldMkLst>
        <pc:spChg chg="mod">
          <ac:chgData name="Hans Kristian Strandli Vie" userId="ca9d9a48-c6ab-4780-b0d3-15811b57041b" providerId="ADAL" clId="{A62D4303-1821-4C2D-9F56-62963DDC2C6A}" dt="2023-02-08T20:20:03.800" v="3597" actId="26606"/>
          <ac:spMkLst>
            <pc:docMk/>
            <pc:sldMk cId="4049841031" sldId="270"/>
            <ac:spMk id="2" creationId="{52B0D5FC-4548-15EA-00AA-674B634149B0}"/>
          </ac:spMkLst>
        </pc:spChg>
        <pc:spChg chg="del">
          <ac:chgData name="Hans Kristian Strandli Vie" userId="ca9d9a48-c6ab-4780-b0d3-15811b57041b" providerId="ADAL" clId="{A62D4303-1821-4C2D-9F56-62963DDC2C6A}" dt="2023-02-08T20:16:14.844" v="3418" actId="478"/>
          <ac:spMkLst>
            <pc:docMk/>
            <pc:sldMk cId="4049841031" sldId="270"/>
            <ac:spMk id="3" creationId="{0A8E8D63-56BA-DF14-3A74-04BA886E6C43}"/>
          </ac:spMkLst>
        </pc:spChg>
        <pc:spChg chg="add mod">
          <ac:chgData name="Hans Kristian Strandli Vie" userId="ca9d9a48-c6ab-4780-b0d3-15811b57041b" providerId="ADAL" clId="{A62D4303-1821-4C2D-9F56-62963DDC2C6A}" dt="2023-02-08T20:20:03.800" v="3597" actId="26606"/>
          <ac:spMkLst>
            <pc:docMk/>
            <pc:sldMk cId="4049841031" sldId="270"/>
            <ac:spMk id="5" creationId="{0847360E-B969-E5DA-DDCF-6FAD3D3154BF}"/>
          </ac:spMkLst>
        </pc:spChg>
        <pc:spChg chg="add mod">
          <ac:chgData name="Hans Kristian Strandli Vie" userId="ca9d9a48-c6ab-4780-b0d3-15811b57041b" providerId="ADAL" clId="{A62D4303-1821-4C2D-9F56-62963DDC2C6A}" dt="2023-02-08T20:20:49.570" v="3608" actId="14100"/>
          <ac:spMkLst>
            <pc:docMk/>
            <pc:sldMk cId="4049841031" sldId="270"/>
            <ac:spMk id="6" creationId="{D88E045E-8096-1A20-1E3D-B4B23FF74AC9}"/>
          </ac:spMkLst>
        </pc:spChg>
        <pc:spChg chg="add del">
          <ac:chgData name="Hans Kristian Strandli Vie" userId="ca9d9a48-c6ab-4780-b0d3-15811b57041b" providerId="ADAL" clId="{A62D4303-1821-4C2D-9F56-62963DDC2C6A}" dt="2023-02-08T20:20:03.800" v="3597" actId="26606"/>
          <ac:spMkLst>
            <pc:docMk/>
            <pc:sldMk cId="4049841031" sldId="270"/>
            <ac:spMk id="7175" creationId="{6EBF06A5-4173-45DE-87B1-0791E098A374}"/>
          </ac:spMkLst>
        </pc:spChg>
        <pc:spChg chg="add del">
          <ac:chgData name="Hans Kristian Strandli Vie" userId="ca9d9a48-c6ab-4780-b0d3-15811b57041b" providerId="ADAL" clId="{A62D4303-1821-4C2D-9F56-62963DDC2C6A}" dt="2023-02-08T20:20:03.800" v="3597" actId="26606"/>
          <ac:spMkLst>
            <pc:docMk/>
            <pc:sldMk cId="4049841031" sldId="270"/>
            <ac:spMk id="7177" creationId="{206E9F47-DC46-4A02-B5DB-26B56C39C979}"/>
          </ac:spMkLst>
        </pc:spChg>
        <pc:picChg chg="add mod ord">
          <ac:chgData name="Hans Kristian Strandli Vie" userId="ca9d9a48-c6ab-4780-b0d3-15811b57041b" providerId="ADAL" clId="{A62D4303-1821-4C2D-9F56-62963DDC2C6A}" dt="2023-02-08T20:20:15.435" v="3600" actId="1076"/>
          <ac:picMkLst>
            <pc:docMk/>
            <pc:sldMk cId="4049841031" sldId="270"/>
            <ac:picMk id="7170" creationId="{A4FC8322-0A12-3D9B-81FF-BBE3695D0624}"/>
          </ac:picMkLst>
        </pc:picChg>
      </pc:sldChg>
      <pc:sldChg chg="addSp modSp new mod modAnim">
        <pc:chgData name="Hans Kristian Strandli Vie" userId="ca9d9a48-c6ab-4780-b0d3-15811b57041b" providerId="ADAL" clId="{A62D4303-1821-4C2D-9F56-62963DDC2C6A}" dt="2023-02-08T20:19:14.721" v="3593"/>
        <pc:sldMkLst>
          <pc:docMk/>
          <pc:sldMk cId="3169824918" sldId="271"/>
        </pc:sldMkLst>
        <pc:spChg chg="mod">
          <ac:chgData name="Hans Kristian Strandli Vie" userId="ca9d9a48-c6ab-4780-b0d3-15811b57041b" providerId="ADAL" clId="{A62D4303-1821-4C2D-9F56-62963DDC2C6A}" dt="2023-02-08T20:17:26.197" v="3463" actId="20577"/>
          <ac:spMkLst>
            <pc:docMk/>
            <pc:sldMk cId="3169824918" sldId="271"/>
            <ac:spMk id="2" creationId="{AC1A4F42-075B-F039-5D30-172328639E59}"/>
          </ac:spMkLst>
        </pc:spChg>
        <pc:spChg chg="mod">
          <ac:chgData name="Hans Kristian Strandli Vie" userId="ca9d9a48-c6ab-4780-b0d3-15811b57041b" providerId="ADAL" clId="{A62D4303-1821-4C2D-9F56-62963DDC2C6A}" dt="2023-02-08T20:19:05.787" v="3591" actId="20577"/>
          <ac:spMkLst>
            <pc:docMk/>
            <pc:sldMk cId="3169824918" sldId="271"/>
            <ac:spMk id="3" creationId="{351516CD-6976-BBF9-E35A-377030C5D91D}"/>
          </ac:spMkLst>
        </pc:spChg>
        <pc:spChg chg="add mod">
          <ac:chgData name="Hans Kristian Strandli Vie" userId="ca9d9a48-c6ab-4780-b0d3-15811b57041b" providerId="ADAL" clId="{A62D4303-1821-4C2D-9F56-62963DDC2C6A}" dt="2023-02-08T20:18:31.961" v="3484" actId="6549"/>
          <ac:spMkLst>
            <pc:docMk/>
            <pc:sldMk cId="3169824918" sldId="271"/>
            <ac:spMk id="5" creationId="{1C4C1BD4-3CB4-82FC-EB21-2023F57712A4}"/>
          </ac:spMkLst>
        </pc:spChg>
      </pc:sldChg>
      <pc:sldChg chg="addSp delSp modSp add mod delAnim modAnim">
        <pc:chgData name="Hans Kristian Strandli Vie" userId="ca9d9a48-c6ab-4780-b0d3-15811b57041b" providerId="ADAL" clId="{A62D4303-1821-4C2D-9F56-62963DDC2C6A}" dt="2023-02-08T20:28:55.102" v="3922"/>
        <pc:sldMkLst>
          <pc:docMk/>
          <pc:sldMk cId="609860295" sldId="272"/>
        </pc:sldMkLst>
        <pc:spChg chg="mod">
          <ac:chgData name="Hans Kristian Strandli Vie" userId="ca9d9a48-c6ab-4780-b0d3-15811b57041b" providerId="ADAL" clId="{A62D4303-1821-4C2D-9F56-62963DDC2C6A}" dt="2023-02-08T20:21:18.670" v="3616" actId="20577"/>
          <ac:spMkLst>
            <pc:docMk/>
            <pc:sldMk cId="609860295" sldId="272"/>
            <ac:spMk id="2" creationId="{AC1A4F42-075B-F039-5D30-172328639E59}"/>
          </ac:spMkLst>
        </pc:spChg>
        <pc:spChg chg="del mod">
          <ac:chgData name="Hans Kristian Strandli Vie" userId="ca9d9a48-c6ab-4780-b0d3-15811b57041b" providerId="ADAL" clId="{A62D4303-1821-4C2D-9F56-62963DDC2C6A}" dt="2023-02-08T20:21:49.502" v="3623" actId="478"/>
          <ac:spMkLst>
            <pc:docMk/>
            <pc:sldMk cId="609860295" sldId="272"/>
            <ac:spMk id="3" creationId="{351516CD-6976-BBF9-E35A-377030C5D91D}"/>
          </ac:spMkLst>
        </pc:spChg>
        <pc:spChg chg="add mod">
          <ac:chgData name="Hans Kristian Strandli Vie" userId="ca9d9a48-c6ab-4780-b0d3-15811b57041b" providerId="ADAL" clId="{A62D4303-1821-4C2D-9F56-62963DDC2C6A}" dt="2023-02-08T20:28:55.102" v="3922"/>
          <ac:spMkLst>
            <pc:docMk/>
            <pc:sldMk cId="609860295" sldId="272"/>
            <ac:spMk id="4" creationId="{F5311C99-C365-C57B-2EB2-62E77D0FBF06}"/>
          </ac:spMkLst>
        </pc:spChg>
        <pc:spChg chg="mod">
          <ac:chgData name="Hans Kristian Strandli Vie" userId="ca9d9a48-c6ab-4780-b0d3-15811b57041b" providerId="ADAL" clId="{A62D4303-1821-4C2D-9F56-62963DDC2C6A}" dt="2023-02-08T20:21:55.078" v="3627" actId="20577"/>
          <ac:spMkLst>
            <pc:docMk/>
            <pc:sldMk cId="609860295" sldId="272"/>
            <ac:spMk id="5" creationId="{1C4C1BD4-3CB4-82FC-EB21-2023F57712A4}"/>
          </ac:spMkLst>
        </pc:spChg>
      </pc:sldChg>
      <pc:sldChg chg="addSp modSp add mod ord modAnim">
        <pc:chgData name="Hans Kristian Strandli Vie" userId="ca9d9a48-c6ab-4780-b0d3-15811b57041b" providerId="ADAL" clId="{A62D4303-1821-4C2D-9F56-62963DDC2C6A}" dt="2023-02-08T20:28:00.002" v="3818"/>
        <pc:sldMkLst>
          <pc:docMk/>
          <pc:sldMk cId="3425440765" sldId="273"/>
        </pc:sldMkLst>
        <pc:spChg chg="add mod">
          <ac:chgData name="Hans Kristian Strandli Vie" userId="ca9d9a48-c6ab-4780-b0d3-15811b57041b" providerId="ADAL" clId="{A62D4303-1821-4C2D-9F56-62963DDC2C6A}" dt="2023-02-08T20:27:53.715" v="3817" actId="20577"/>
          <ac:spMkLst>
            <pc:docMk/>
            <pc:sldMk cId="3425440765" sldId="273"/>
            <ac:spMk id="3" creationId="{8BABF99B-9630-C823-0F92-00370E4ED444}"/>
          </ac:spMkLst>
        </pc:spChg>
        <pc:spChg chg="mod">
          <ac:chgData name="Hans Kristian Strandli Vie" userId="ca9d9a48-c6ab-4780-b0d3-15811b57041b" providerId="ADAL" clId="{A62D4303-1821-4C2D-9F56-62963DDC2C6A}" dt="2023-02-08T20:22:36.551" v="3629" actId="20577"/>
          <ac:spMkLst>
            <pc:docMk/>
            <pc:sldMk cId="3425440765" sldId="273"/>
            <ac:spMk id="5" creationId="{1C4C1BD4-3CB4-82FC-EB21-2023F57712A4}"/>
          </ac:spMkLst>
        </pc:spChg>
        <pc:picChg chg="add mod">
          <ac:chgData name="Hans Kristian Strandli Vie" userId="ca9d9a48-c6ab-4780-b0d3-15811b57041b" providerId="ADAL" clId="{A62D4303-1821-4C2D-9F56-62963DDC2C6A}" dt="2023-02-08T20:25:51.057" v="3699" actId="1076"/>
          <ac:picMkLst>
            <pc:docMk/>
            <pc:sldMk cId="3425440765" sldId="273"/>
            <ac:picMk id="6" creationId="{596F86CA-EA7B-FF50-9074-234597DAB0E2}"/>
          </ac:picMkLst>
        </pc:picChg>
      </pc:sldChg>
      <pc:sldChg chg="modSp new mod">
        <pc:chgData name="Hans Kristian Strandli Vie" userId="ca9d9a48-c6ab-4780-b0d3-15811b57041b" providerId="ADAL" clId="{A62D4303-1821-4C2D-9F56-62963DDC2C6A}" dt="2023-02-08T20:40:31.874" v="4966" actId="20577"/>
        <pc:sldMkLst>
          <pc:docMk/>
          <pc:sldMk cId="3275029173" sldId="274"/>
        </pc:sldMkLst>
        <pc:spChg chg="mod">
          <ac:chgData name="Hans Kristian Strandli Vie" userId="ca9d9a48-c6ab-4780-b0d3-15811b57041b" providerId="ADAL" clId="{A62D4303-1821-4C2D-9F56-62963DDC2C6A}" dt="2023-02-08T20:29:35.962" v="3932" actId="20577"/>
          <ac:spMkLst>
            <pc:docMk/>
            <pc:sldMk cId="3275029173" sldId="274"/>
            <ac:spMk id="2" creationId="{92533EEF-2CB0-DA04-A87A-A9213573769D}"/>
          </ac:spMkLst>
        </pc:spChg>
        <pc:spChg chg="mod">
          <ac:chgData name="Hans Kristian Strandli Vie" userId="ca9d9a48-c6ab-4780-b0d3-15811b57041b" providerId="ADAL" clId="{A62D4303-1821-4C2D-9F56-62963DDC2C6A}" dt="2023-02-08T20:40:31.874" v="4966" actId="20577"/>
          <ac:spMkLst>
            <pc:docMk/>
            <pc:sldMk cId="3275029173" sldId="274"/>
            <ac:spMk id="3" creationId="{1ADB7ED2-09AC-D711-A354-C259E8352A63}"/>
          </ac:spMkLst>
        </pc:spChg>
      </pc:sldChg>
      <pc:sldChg chg="addSp modSp new mod modAnim">
        <pc:chgData name="Hans Kristian Strandli Vie" userId="ca9d9a48-c6ab-4780-b0d3-15811b57041b" providerId="ADAL" clId="{A62D4303-1821-4C2D-9F56-62963DDC2C6A}" dt="2023-02-08T20:34:17.527" v="4475" actId="20577"/>
        <pc:sldMkLst>
          <pc:docMk/>
          <pc:sldMk cId="2182297628" sldId="275"/>
        </pc:sldMkLst>
        <pc:spChg chg="mod">
          <ac:chgData name="Hans Kristian Strandli Vie" userId="ca9d9a48-c6ab-4780-b0d3-15811b57041b" providerId="ADAL" clId="{A62D4303-1821-4C2D-9F56-62963DDC2C6A}" dt="2023-02-08T20:32:15.440" v="4179" actId="20577"/>
          <ac:spMkLst>
            <pc:docMk/>
            <pc:sldMk cId="2182297628" sldId="275"/>
            <ac:spMk id="2" creationId="{29C3B4FD-457D-0457-B1D7-089E47EA7EEA}"/>
          </ac:spMkLst>
        </pc:spChg>
        <pc:spChg chg="mod">
          <ac:chgData name="Hans Kristian Strandli Vie" userId="ca9d9a48-c6ab-4780-b0d3-15811b57041b" providerId="ADAL" clId="{A62D4303-1821-4C2D-9F56-62963DDC2C6A}" dt="2023-02-08T20:34:17.527" v="4475" actId="20577"/>
          <ac:spMkLst>
            <pc:docMk/>
            <pc:sldMk cId="2182297628" sldId="275"/>
            <ac:spMk id="3" creationId="{F0CF926B-D0B5-1C74-7FE0-FB08D6A211C5}"/>
          </ac:spMkLst>
        </pc:spChg>
        <pc:spChg chg="add mod">
          <ac:chgData name="Hans Kristian Strandli Vie" userId="ca9d9a48-c6ab-4780-b0d3-15811b57041b" providerId="ADAL" clId="{A62D4303-1821-4C2D-9F56-62963DDC2C6A}" dt="2023-02-08T20:32:09.395" v="4167" actId="1076"/>
          <ac:spMkLst>
            <pc:docMk/>
            <pc:sldMk cId="2182297628" sldId="275"/>
            <ac:spMk id="5" creationId="{E244C3FE-1A54-851D-AC2E-395CF3776A10}"/>
          </ac:spMkLst>
        </pc:spChg>
      </pc:sldChg>
      <pc:sldChg chg="addSp delSp modSp new mod setBg">
        <pc:chgData name="Hans Kristian Strandli Vie" userId="ca9d9a48-c6ab-4780-b0d3-15811b57041b" providerId="ADAL" clId="{A62D4303-1821-4C2D-9F56-62963DDC2C6A}" dt="2023-02-08T20:39:41.669" v="4863" actId="20577"/>
        <pc:sldMkLst>
          <pc:docMk/>
          <pc:sldMk cId="2678652029" sldId="276"/>
        </pc:sldMkLst>
        <pc:spChg chg="mod">
          <ac:chgData name="Hans Kristian Strandli Vie" userId="ca9d9a48-c6ab-4780-b0d3-15811b57041b" providerId="ADAL" clId="{A62D4303-1821-4C2D-9F56-62963DDC2C6A}" dt="2023-02-08T20:39:41.669" v="4863" actId="20577"/>
          <ac:spMkLst>
            <pc:docMk/>
            <pc:sldMk cId="2678652029" sldId="276"/>
            <ac:spMk id="2" creationId="{2999594F-972E-3D93-7243-7EFC6B5330D7}"/>
          </ac:spMkLst>
        </pc:spChg>
        <pc:spChg chg="add del">
          <ac:chgData name="Hans Kristian Strandli Vie" userId="ca9d9a48-c6ab-4780-b0d3-15811b57041b" providerId="ADAL" clId="{A62D4303-1821-4C2D-9F56-62963DDC2C6A}" dt="2023-02-08T20:39:08.101" v="4842" actId="26606"/>
          <ac:spMkLst>
            <pc:docMk/>
            <pc:sldMk cId="2678652029" sldId="276"/>
            <ac:spMk id="3" creationId="{0C1B28DB-B40F-D853-290A-07C9CFE8681F}"/>
          </ac:spMkLst>
        </pc:spChg>
        <pc:spChg chg="add del">
          <ac:chgData name="Hans Kristian Strandli Vie" userId="ca9d9a48-c6ab-4780-b0d3-15811b57041b" providerId="ADAL" clId="{A62D4303-1821-4C2D-9F56-62963DDC2C6A}" dt="2023-02-08T20:39:02.941" v="4837" actId="26606"/>
          <ac:spMkLst>
            <pc:docMk/>
            <pc:sldMk cId="2678652029" sldId="276"/>
            <ac:spMk id="10" creationId="{6753252F-4873-4F63-801D-CC719279A7D5}"/>
          </ac:spMkLst>
        </pc:spChg>
        <pc:spChg chg="add del">
          <ac:chgData name="Hans Kristian Strandli Vie" userId="ca9d9a48-c6ab-4780-b0d3-15811b57041b" providerId="ADAL" clId="{A62D4303-1821-4C2D-9F56-62963DDC2C6A}" dt="2023-02-08T20:39:02.941" v="4837" actId="26606"/>
          <ac:spMkLst>
            <pc:docMk/>
            <pc:sldMk cId="2678652029" sldId="276"/>
            <ac:spMk id="12" creationId="{047C8CCB-F95D-4249-92DD-651249D3535A}"/>
          </ac:spMkLst>
        </pc:spChg>
        <pc:spChg chg="add del">
          <ac:chgData name="Hans Kristian Strandli Vie" userId="ca9d9a48-c6ab-4780-b0d3-15811b57041b" providerId="ADAL" clId="{A62D4303-1821-4C2D-9F56-62963DDC2C6A}" dt="2023-02-08T20:39:04.974" v="4839" actId="26606"/>
          <ac:spMkLst>
            <pc:docMk/>
            <pc:sldMk cId="2678652029" sldId="276"/>
            <ac:spMk id="14" creationId="{0C1B28DB-B40F-D853-290A-07C9CFE8681F}"/>
          </ac:spMkLst>
        </pc:spChg>
        <pc:spChg chg="add del">
          <ac:chgData name="Hans Kristian Strandli Vie" userId="ca9d9a48-c6ab-4780-b0d3-15811b57041b" providerId="ADAL" clId="{A62D4303-1821-4C2D-9F56-62963DDC2C6A}" dt="2023-02-08T20:39:04.974" v="4839" actId="26606"/>
          <ac:spMkLst>
            <pc:docMk/>
            <pc:sldMk cId="2678652029" sldId="276"/>
            <ac:spMk id="15" creationId="{5E39A796-BE83-48B1-B33F-35C4A32AAB57}"/>
          </ac:spMkLst>
        </pc:spChg>
        <pc:spChg chg="add del">
          <ac:chgData name="Hans Kristian Strandli Vie" userId="ca9d9a48-c6ab-4780-b0d3-15811b57041b" providerId="ADAL" clId="{A62D4303-1821-4C2D-9F56-62963DDC2C6A}" dt="2023-02-08T20:39:04.974" v="4839" actId="26606"/>
          <ac:spMkLst>
            <pc:docMk/>
            <pc:sldMk cId="2678652029" sldId="276"/>
            <ac:spMk id="16" creationId="{72F84B47-E267-4194-8194-831DB7B5547F}"/>
          </ac:spMkLst>
        </pc:spChg>
        <pc:spChg chg="add del">
          <ac:chgData name="Hans Kristian Strandli Vie" userId="ca9d9a48-c6ab-4780-b0d3-15811b57041b" providerId="ADAL" clId="{A62D4303-1821-4C2D-9F56-62963DDC2C6A}" dt="2023-02-08T20:39:08.094" v="4841" actId="26606"/>
          <ac:spMkLst>
            <pc:docMk/>
            <pc:sldMk cId="2678652029" sldId="276"/>
            <ac:spMk id="19" creationId="{2B566528-1B12-4246-9431-5C2D7D081168}"/>
          </ac:spMkLst>
        </pc:spChg>
        <pc:spChg chg="add del">
          <ac:chgData name="Hans Kristian Strandli Vie" userId="ca9d9a48-c6ab-4780-b0d3-15811b57041b" providerId="ADAL" clId="{A62D4303-1821-4C2D-9F56-62963DDC2C6A}" dt="2023-02-08T20:39:08.094" v="4841" actId="26606"/>
          <ac:spMkLst>
            <pc:docMk/>
            <pc:sldMk cId="2678652029" sldId="276"/>
            <ac:spMk id="20" creationId="{0C1B28DB-B40F-D853-290A-07C9CFE8681F}"/>
          </ac:spMkLst>
        </pc:spChg>
        <pc:spChg chg="add">
          <ac:chgData name="Hans Kristian Strandli Vie" userId="ca9d9a48-c6ab-4780-b0d3-15811b57041b" providerId="ADAL" clId="{A62D4303-1821-4C2D-9F56-62963DDC2C6A}" dt="2023-02-08T20:39:08.101" v="4842" actId="26606"/>
          <ac:spMkLst>
            <pc:docMk/>
            <pc:sldMk cId="2678652029" sldId="276"/>
            <ac:spMk id="25" creationId="{71FC7D98-7B8B-402A-90FC-F027482F2142}"/>
          </ac:spMkLst>
        </pc:spChg>
        <pc:spChg chg="add">
          <ac:chgData name="Hans Kristian Strandli Vie" userId="ca9d9a48-c6ab-4780-b0d3-15811b57041b" providerId="ADAL" clId="{A62D4303-1821-4C2D-9F56-62963DDC2C6A}" dt="2023-02-08T20:39:08.101" v="4842" actId="26606"/>
          <ac:spMkLst>
            <pc:docMk/>
            <pc:sldMk cId="2678652029" sldId="276"/>
            <ac:spMk id="26" creationId="{AD7356EA-285B-4E5D-8FEC-104659A4FD2C}"/>
          </ac:spMkLst>
        </pc:spChg>
        <pc:grpChg chg="add del">
          <ac:chgData name="Hans Kristian Strandli Vie" userId="ca9d9a48-c6ab-4780-b0d3-15811b57041b" providerId="ADAL" clId="{A62D4303-1821-4C2D-9F56-62963DDC2C6A}" dt="2023-02-08T20:39:08.094" v="4841" actId="26606"/>
          <ac:grpSpMkLst>
            <pc:docMk/>
            <pc:sldMk cId="2678652029" sldId="276"/>
            <ac:grpSpMk id="21" creationId="{828A5161-06F1-46CF-8AD7-844680A59E13}"/>
          </ac:grpSpMkLst>
        </pc:grpChg>
        <pc:grpChg chg="add del">
          <ac:chgData name="Hans Kristian Strandli Vie" userId="ca9d9a48-c6ab-4780-b0d3-15811b57041b" providerId="ADAL" clId="{A62D4303-1821-4C2D-9F56-62963DDC2C6A}" dt="2023-02-08T20:39:08.094" v="4841" actId="26606"/>
          <ac:grpSpMkLst>
            <pc:docMk/>
            <pc:sldMk cId="2678652029" sldId="276"/>
            <ac:grpSpMk id="23" creationId="{5995D10D-E9C9-47DB-AE7E-801FEF38F5C9}"/>
          </ac:grpSpMkLst>
        </pc:grpChg>
        <pc:picChg chg="add mod">
          <ac:chgData name="Hans Kristian Strandli Vie" userId="ca9d9a48-c6ab-4780-b0d3-15811b57041b" providerId="ADAL" clId="{A62D4303-1821-4C2D-9F56-62963DDC2C6A}" dt="2023-02-08T20:39:08.101" v="4842" actId="26606"/>
          <ac:picMkLst>
            <pc:docMk/>
            <pc:sldMk cId="2678652029" sldId="276"/>
            <ac:picMk id="5" creationId="{5691CAC8-2836-089D-15AD-50675B92060D}"/>
          </ac:picMkLst>
        </pc:picChg>
      </pc:sldChg>
      <pc:sldChg chg="addSp modSp new mod">
        <pc:chgData name="Hans Kristian Strandli Vie" userId="ca9d9a48-c6ab-4780-b0d3-15811b57041b" providerId="ADAL" clId="{A62D4303-1821-4C2D-9F56-62963DDC2C6A}" dt="2023-02-08T20:45:31.312" v="5324" actId="14100"/>
        <pc:sldMkLst>
          <pc:docMk/>
          <pc:sldMk cId="2086358830" sldId="277"/>
        </pc:sldMkLst>
        <pc:spChg chg="mod">
          <ac:chgData name="Hans Kristian Strandli Vie" userId="ca9d9a48-c6ab-4780-b0d3-15811b57041b" providerId="ADAL" clId="{A62D4303-1821-4C2D-9F56-62963DDC2C6A}" dt="2023-02-08T20:42:09.868" v="5028" actId="20577"/>
          <ac:spMkLst>
            <pc:docMk/>
            <pc:sldMk cId="2086358830" sldId="277"/>
            <ac:spMk id="2" creationId="{C0FCB5F4-D09B-66DA-5A42-1CC810861594}"/>
          </ac:spMkLst>
        </pc:spChg>
        <pc:spChg chg="mod">
          <ac:chgData name="Hans Kristian Strandli Vie" userId="ca9d9a48-c6ab-4780-b0d3-15811b57041b" providerId="ADAL" clId="{A62D4303-1821-4C2D-9F56-62963DDC2C6A}" dt="2023-02-08T20:45:31.312" v="5324" actId="14100"/>
          <ac:spMkLst>
            <pc:docMk/>
            <pc:sldMk cId="2086358830" sldId="277"/>
            <ac:spMk id="3" creationId="{C1B8ECE6-4E08-F3DF-1E59-5A88629DC4F1}"/>
          </ac:spMkLst>
        </pc:spChg>
        <pc:spChg chg="add mod">
          <ac:chgData name="Hans Kristian Strandli Vie" userId="ca9d9a48-c6ab-4780-b0d3-15811b57041b" providerId="ADAL" clId="{A62D4303-1821-4C2D-9F56-62963DDC2C6A}" dt="2023-02-08T20:42:18.562" v="5030" actId="1076"/>
          <ac:spMkLst>
            <pc:docMk/>
            <pc:sldMk cId="2086358830" sldId="277"/>
            <ac:spMk id="5" creationId="{5EEB8A76-8107-945A-D388-C36A8D69D8AB}"/>
          </ac:spMkLst>
        </pc:spChg>
      </pc:sldChg>
      <pc:sldChg chg="addSp delSp modSp new mod">
        <pc:chgData name="Hans Kristian Strandli Vie" userId="ca9d9a48-c6ab-4780-b0d3-15811b57041b" providerId="ADAL" clId="{A62D4303-1821-4C2D-9F56-62963DDC2C6A}" dt="2023-02-08T20:46:20.887" v="5326" actId="11"/>
        <pc:sldMkLst>
          <pc:docMk/>
          <pc:sldMk cId="2513508880" sldId="278"/>
        </pc:sldMkLst>
        <pc:spChg chg="mod">
          <ac:chgData name="Hans Kristian Strandli Vie" userId="ca9d9a48-c6ab-4780-b0d3-15811b57041b" providerId="ADAL" clId="{A62D4303-1821-4C2D-9F56-62963DDC2C6A}" dt="2023-02-08T20:44:43.763" v="5280" actId="20577"/>
          <ac:spMkLst>
            <pc:docMk/>
            <pc:sldMk cId="2513508880" sldId="278"/>
            <ac:spMk id="2" creationId="{B604F388-0B8D-CD62-C79D-0A9BD42C405A}"/>
          </ac:spMkLst>
        </pc:spChg>
        <pc:spChg chg="add del mod">
          <ac:chgData name="Hans Kristian Strandli Vie" userId="ca9d9a48-c6ab-4780-b0d3-15811b57041b" providerId="ADAL" clId="{A62D4303-1821-4C2D-9F56-62963DDC2C6A}" dt="2023-02-08T20:46:20.887" v="5326" actId="11"/>
          <ac:spMkLst>
            <pc:docMk/>
            <pc:sldMk cId="2513508880" sldId="278"/>
            <ac:spMk id="3" creationId="{09328BDE-C092-5243-18E5-A26D5B814BC2}"/>
          </ac:spMkLst>
        </pc:spChg>
        <pc:spChg chg="add del mod">
          <ac:chgData name="Hans Kristian Strandli Vie" userId="ca9d9a48-c6ab-4780-b0d3-15811b57041b" providerId="ADAL" clId="{A62D4303-1821-4C2D-9F56-62963DDC2C6A}" dt="2023-02-08T20:44:49.833" v="5286"/>
          <ac:spMkLst>
            <pc:docMk/>
            <pc:sldMk cId="2513508880" sldId="278"/>
            <ac:spMk id="4" creationId="{728A818E-D47F-F777-6ECD-00CE97AC4AEE}"/>
          </ac:spMkLst>
        </pc:spChg>
      </pc:sldChg>
      <pc:sldChg chg="addSp modSp new mod">
        <pc:chgData name="Hans Kristian Strandli Vie" userId="ca9d9a48-c6ab-4780-b0d3-15811b57041b" providerId="ADAL" clId="{A62D4303-1821-4C2D-9F56-62963DDC2C6A}" dt="2023-02-08T20:58:57.661" v="5855" actId="1076"/>
        <pc:sldMkLst>
          <pc:docMk/>
          <pc:sldMk cId="2747963103" sldId="279"/>
        </pc:sldMkLst>
        <pc:spChg chg="mod">
          <ac:chgData name="Hans Kristian Strandli Vie" userId="ca9d9a48-c6ab-4780-b0d3-15811b57041b" providerId="ADAL" clId="{A62D4303-1821-4C2D-9F56-62963DDC2C6A}" dt="2023-02-08T20:58:57.661" v="5855" actId="1076"/>
          <ac:spMkLst>
            <pc:docMk/>
            <pc:sldMk cId="2747963103" sldId="279"/>
            <ac:spMk id="2" creationId="{99DC1F90-B76E-1A92-8F13-CD9CE391DDB9}"/>
          </ac:spMkLst>
        </pc:spChg>
        <pc:spChg chg="mod">
          <ac:chgData name="Hans Kristian Strandli Vie" userId="ca9d9a48-c6ab-4780-b0d3-15811b57041b" providerId="ADAL" clId="{A62D4303-1821-4C2D-9F56-62963DDC2C6A}" dt="2023-02-08T20:56:57.411" v="5795" actId="6549"/>
          <ac:spMkLst>
            <pc:docMk/>
            <pc:sldMk cId="2747963103" sldId="279"/>
            <ac:spMk id="3" creationId="{9E10E7D5-EE90-077A-9CCA-D483C8B392DD}"/>
          </ac:spMkLst>
        </pc:spChg>
        <pc:spChg chg="add mod">
          <ac:chgData name="Hans Kristian Strandli Vie" userId="ca9d9a48-c6ab-4780-b0d3-15811b57041b" providerId="ADAL" clId="{A62D4303-1821-4C2D-9F56-62963DDC2C6A}" dt="2023-02-08T20:57:30.857" v="5854" actId="20577"/>
          <ac:spMkLst>
            <pc:docMk/>
            <pc:sldMk cId="2747963103" sldId="279"/>
            <ac:spMk id="5" creationId="{124C63D9-12D6-1DBF-6F09-727900D433C7}"/>
          </ac:spMkLst>
        </pc:spChg>
      </pc:sldChg>
      <pc:sldChg chg="addSp modSp new mod">
        <pc:chgData name="Hans Kristian Strandli Vie" userId="ca9d9a48-c6ab-4780-b0d3-15811b57041b" providerId="ADAL" clId="{A62D4303-1821-4C2D-9F56-62963DDC2C6A}" dt="2023-02-08T21:04:26.881" v="6089" actId="20577"/>
        <pc:sldMkLst>
          <pc:docMk/>
          <pc:sldMk cId="296436563" sldId="280"/>
        </pc:sldMkLst>
        <pc:spChg chg="mod">
          <ac:chgData name="Hans Kristian Strandli Vie" userId="ca9d9a48-c6ab-4780-b0d3-15811b57041b" providerId="ADAL" clId="{A62D4303-1821-4C2D-9F56-62963DDC2C6A}" dt="2023-02-08T20:59:31.151" v="5873" actId="20577"/>
          <ac:spMkLst>
            <pc:docMk/>
            <pc:sldMk cId="296436563" sldId="280"/>
            <ac:spMk id="2" creationId="{54D79FC2-019C-7BE1-7B22-12DA9C8BC5AB}"/>
          </ac:spMkLst>
        </pc:spChg>
        <pc:spChg chg="mod">
          <ac:chgData name="Hans Kristian Strandli Vie" userId="ca9d9a48-c6ab-4780-b0d3-15811b57041b" providerId="ADAL" clId="{A62D4303-1821-4C2D-9F56-62963DDC2C6A}" dt="2023-02-08T21:04:26.881" v="6089" actId="20577"/>
          <ac:spMkLst>
            <pc:docMk/>
            <pc:sldMk cId="296436563" sldId="280"/>
            <ac:spMk id="3" creationId="{0493ADF8-4603-E206-26EC-1F82BCE4BEFA}"/>
          </ac:spMkLst>
        </pc:spChg>
        <pc:picChg chg="add mod">
          <ac:chgData name="Hans Kristian Strandli Vie" userId="ca9d9a48-c6ab-4780-b0d3-15811b57041b" providerId="ADAL" clId="{A62D4303-1821-4C2D-9F56-62963DDC2C6A}" dt="2023-02-08T21:03:07.504" v="6012" actId="1076"/>
          <ac:picMkLst>
            <pc:docMk/>
            <pc:sldMk cId="296436563" sldId="280"/>
            <ac:picMk id="4" creationId="{457C3CCD-A30B-15FB-46AF-025FD4E12A7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A1960-E885-4CE8-850F-B33A8D221AEA}" type="doc">
      <dgm:prSet loTypeId="urn:microsoft.com/office/officeart/2005/8/layout/vList2" loCatId="list" qsTypeId="urn:microsoft.com/office/officeart/2005/8/quickstyle/3d9" qsCatId="3D" csTypeId="urn:microsoft.com/office/officeart/2005/8/colors/accent1_2" csCatId="accent1" phldr="1"/>
      <dgm:spPr/>
      <dgm:t>
        <a:bodyPr/>
        <a:lstStyle/>
        <a:p>
          <a:endParaRPr lang="nb-NO"/>
        </a:p>
      </dgm:t>
    </dgm:pt>
    <dgm:pt modelId="{85F4EBE3-6452-49C5-8E3C-9791E28F4AD1}">
      <dgm:prSet/>
      <dgm:spPr/>
      <dgm:t>
        <a:bodyPr/>
        <a:lstStyle/>
        <a:p>
          <a:r>
            <a:rPr lang="nb-NO" dirty="0"/>
            <a:t>Bilder i spillet	- En intro</a:t>
          </a:r>
        </a:p>
      </dgm:t>
    </dgm:pt>
    <dgm:pt modelId="{EC380964-2B25-4B03-9612-4517731B3FCD}" type="parTrans" cxnId="{9F866E82-B0AD-4666-90E9-909214FC696B}">
      <dgm:prSet/>
      <dgm:spPr/>
      <dgm:t>
        <a:bodyPr/>
        <a:lstStyle/>
        <a:p>
          <a:endParaRPr lang="nb-NO"/>
        </a:p>
      </dgm:t>
    </dgm:pt>
    <dgm:pt modelId="{28AF5C24-4284-4751-97F0-98253D26F186}" type="sibTrans" cxnId="{9F866E82-B0AD-4666-90E9-909214FC696B}">
      <dgm:prSet/>
      <dgm:spPr/>
      <dgm:t>
        <a:bodyPr/>
        <a:lstStyle/>
        <a:p>
          <a:endParaRPr lang="nb-NO"/>
        </a:p>
      </dgm:t>
    </dgm:pt>
    <dgm:pt modelId="{1D0E32D7-6C84-4987-A76D-F359AEE5ACF0}" type="pres">
      <dgm:prSet presAssocID="{72BA1960-E885-4CE8-850F-B33A8D221AEA}" presName="linear" presStyleCnt="0">
        <dgm:presLayoutVars>
          <dgm:animLvl val="lvl"/>
          <dgm:resizeHandles val="exact"/>
        </dgm:presLayoutVars>
      </dgm:prSet>
      <dgm:spPr/>
    </dgm:pt>
    <dgm:pt modelId="{BCE6E44C-2ABB-4D44-94AB-B556C05BD522}" type="pres">
      <dgm:prSet presAssocID="{85F4EBE3-6452-49C5-8E3C-9791E28F4AD1}" presName="parentText" presStyleLbl="node1" presStyleIdx="0" presStyleCnt="1">
        <dgm:presLayoutVars>
          <dgm:chMax val="0"/>
          <dgm:bulletEnabled val="1"/>
        </dgm:presLayoutVars>
      </dgm:prSet>
      <dgm:spPr/>
    </dgm:pt>
  </dgm:ptLst>
  <dgm:cxnLst>
    <dgm:cxn modelId="{B47E9B1A-8B91-41AD-8FFF-7B8C9BD67BE1}" type="presOf" srcId="{72BA1960-E885-4CE8-850F-B33A8D221AEA}" destId="{1D0E32D7-6C84-4987-A76D-F359AEE5ACF0}" srcOrd="0" destOrd="0" presId="urn:microsoft.com/office/officeart/2005/8/layout/vList2"/>
    <dgm:cxn modelId="{7356433C-1964-4E40-994A-78385B9AC21D}" type="presOf" srcId="{85F4EBE3-6452-49C5-8E3C-9791E28F4AD1}" destId="{BCE6E44C-2ABB-4D44-94AB-B556C05BD522}" srcOrd="0" destOrd="0" presId="urn:microsoft.com/office/officeart/2005/8/layout/vList2"/>
    <dgm:cxn modelId="{9F866E82-B0AD-4666-90E9-909214FC696B}" srcId="{72BA1960-E885-4CE8-850F-B33A8D221AEA}" destId="{85F4EBE3-6452-49C5-8E3C-9791E28F4AD1}" srcOrd="0" destOrd="0" parTransId="{EC380964-2B25-4B03-9612-4517731B3FCD}" sibTransId="{28AF5C24-4284-4751-97F0-98253D26F186}"/>
    <dgm:cxn modelId="{72CDFC4D-BA0A-4D8D-97B1-E76B0DB265A3}" type="presParOf" srcId="{1D0E32D7-6C84-4987-A76D-F359AEE5ACF0}" destId="{BCE6E44C-2ABB-4D44-94AB-B556C05BD52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6E44C-2ABB-4D44-94AB-B556C05BD522}">
      <dsp:nvSpPr>
        <dsp:cNvPr id="0" name=""/>
        <dsp:cNvSpPr/>
      </dsp:nvSpPr>
      <dsp:spPr>
        <a:xfrm>
          <a:off x="0" y="3193"/>
          <a:ext cx="10515600" cy="1319175"/>
        </a:xfrm>
        <a:prstGeom prst="roundRect">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sp3d extrusionH="28000" prstMaterial="matte"/>
        </a:bodyPr>
        <a:lstStyle/>
        <a:p>
          <a:pPr marL="0" lvl="0" indent="0" algn="l" defTabSz="2444750">
            <a:lnSpc>
              <a:spcPct val="90000"/>
            </a:lnSpc>
            <a:spcBef>
              <a:spcPct val="0"/>
            </a:spcBef>
            <a:spcAft>
              <a:spcPct val="35000"/>
            </a:spcAft>
            <a:buNone/>
          </a:pPr>
          <a:r>
            <a:rPr lang="nb-NO" sz="5500" kern="1200" dirty="0"/>
            <a:t>Bilder i spillet	- En intro</a:t>
          </a:r>
        </a:p>
      </dsp:txBody>
      <dsp:txXfrm>
        <a:off x="64397" y="67590"/>
        <a:ext cx="10386806" cy="11903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12904" units="1/cm"/>
          <inkml:channelProperty channel="Y" name="resolution" value="118.62069" units="1/cm"/>
          <inkml:channelProperty channel="T" name="resolution" value="1" units="1/dev"/>
        </inkml:channelProperties>
      </inkml:inkSource>
      <inkml:timestamp xml:id="ts0" timeString="2023-02-16T07:38:28.923"/>
    </inkml:context>
    <inkml:brush xml:id="br0">
      <inkml:brushProperty name="width" value="0.05292" units="cm"/>
      <inkml:brushProperty name="height" value="0.05292" units="cm"/>
      <inkml:brushProperty name="color" value="#FF0000"/>
    </inkml:brush>
  </inkml:definitions>
  <inkml:trace contextRef="#ctx0" brushRef="#br0">25334 3230 0,'0'0'0,"0"0"0,0 0 16,0 0 0,0 0-16,0 0 15,0 31-15,0 15 16,0 15-16,0 1 15,0 30-15,0-15 16,0 15-16,0 15 16,-15 16-16,-1 31 15,0-1 1,-15 1-16,0 61 16,0-15-16,-1 15 15,1 0-15,0 31 16,-1-1-16,32-30 15,-15 46-15,-1 1 16,0-1-16,1 15 16,-1 1-1,-15 45-15,-1-30 16,1 15-16,0 0 16,0-15-16,15 61 15,0-45-15,1-17 16,-1 17-16,-15 14 15,-1-15-15,1 0 16,0 16-16,-1-16 16,-15 0-1,1 16-15,-1-1 16,0-14-16,0-1 16,0 15-16,-16-14 15,32-47-15,-1 15 16,1-30-1,0-16-15,0 16 16,-1-16-16,17-30 16,-17 0-16,17-16 15,15 0-15,-16 1 16,0-1-16,1 16 16,-1-31-16,0-47 15,1 17-15,15-1 16,0 0-16,0-15 15,-16-16 1,0 16-16,16-15 16,-15-16-16,15 0 15,0-15-15,0-16 16,0 1-16,-16-16 16,0 0-1,16 0-15,0-15 16,0 15-16,0-15 15,0-1-15,0 1 16,-15 0-16,15-1 16,0 1-16,-16 0 15,16 0-15,0-16 16,0 16-16,0-1 16,0 1-16,0 15 15,0-15-15,0 0 16,0-16-1,0 0-15,0 1 16,0-1-16,0 0 16,0 16-16,0-15 15,0-1-15,0 0 16,0 1-16,0-16 16,0 0-1,0 0-15,0 0 16,0 15-16,0-15 15,0 0-15,0 0 16,0 0-16,0 0 16,0 0-16,0 0 15,0 0-15,0 0 16,0 0 0,0 0-16,0 0 15,0 0-15,0 0 16,-15 15-16,15 1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42:14.712"/>
    </inkml:context>
    <inkml:brush xml:id="br0">
      <inkml:brushProperty name="width" value="0.1" units="cm"/>
      <inkml:brushProperty name="height" value="0.1" units="cm"/>
      <inkml:brushProperty name="color" value="#66CC00"/>
    </inkml:brush>
  </inkml:definitions>
  <inkml:trace contextRef="#ctx0" brushRef="#br0">1 5781 7808,'0'0'1364,"2"-1"-1291,19-10-165,0 0 1,1 2-1,31-9 0,3 3 1618,-54 14-1378,1 2-84,0 0 0,0 0 0,-1-1 0,1 1 1,0-1-1,0 0 0,3 0 0,20 0 349,38 0 450,84 10 1,-116-7-797,-21-2-13,-1 0 1,0 0-1,0 1 0,11 4 1,2-1 91,1 0 0,1-1 1,-1-2-1,0 0 0,49-5 1,-12 2-107,169-3 16,-84 8 812,-136-4-856,11 1-7,0-2 0,0 0-1,37-8 1,-12 5 2,47-10 139,-39 4-44,-42 8-94,0-1 0,0 0 0,0-1 1,-1 0-1,18-9 0,49-36 48,-47 29-49,48-26-11,-37 23 3,40-30-1,-79 52 10,22-15 33,-12 9-50,-1 0 1,1 0-1,1 1 0,-1 1 0,1 0 1,23-4-1,-13-6 77,-20 12-54,1-1 1,-1 0-1,0-1 1,0 1-1,6-8 0,-4 5-5,0 0-5,5-11 1,3-7 3,-9 16 7,-1 0 0,0 0 0,3-13 0,5-13 45,-11 33-21,9-12-22,-5 3-16,-1 1 0,1-1 0,-2 0-1,0 0 1,0-1 0,2-17 0,-2-70 148,-1 33 26,13-47-109,-5 51-48,-3 13-5,6-55 67,-12 90-66,-1-1-1,-1 0 0,0 0 0,-1 1 0,-5-18 0,0 1 42,1-1 0,1 0 0,2 0 0,0-36 0,3-355 37,3 379-74,1 0-1,12-52 1,-2 18 14,-6 33-31,3 0-1,2 1 0,27-65 1,-28 72 12,-10 26 18,0 5-25,-1-1 0,0 0 0,0 1 0,0-1 0,-1 0 0,-1-8 0,3-25-16,8-23 24,-4-1-1,-1-103 1,-7 149-7,0 1 0,-1-1 0,-1 1 0,-1 0 0,-10-22 0,9 21-2,0 1-1,0-2 1,2 1 0,-4-25-1,8 13-9,1 1 0,2 0 0,0 0 0,10-38 0,-5 33 13,-2 0 1,2-55-1,-17-87-8,-16 14-41,25 160 66,-8-24-17,-7-45-18,-40-84-313,50 141 309,1 1-1,1-1 1,0 0-1,1 0 1,0 0-1,1 0 1,1-19-1,0-103-234,0 134 257,5-13-120,25-44-81,-29 57 182,-27 2-69,-17 0 84,0-2-1,1-2 1,-83-18 0,92 11-2,0-2 0,-56-29 0,28 12-15,50 26 13,6 1-1,0 1 0,1-1 0,-1 0 0,0 0 0,1 0 0,0 0 0,-1-1 0,1 0 0,1 0 0,-6-6 0,4 5-2,3 2 1,-1 0-1,1 0 0,0 0 1,1 0-1,-1 0 0,0 0 1,1-1-1,-2-6 1,-27-52 51,17 32-46,-2 1 0,0 0 0,-2 1 0,-26-32 0,-20-35-14,53 77 14,1 1 1,1-2-1,1 1 0,-6-24 1,-12-78 88,20 93-60,0-4-44,1 0 0,0-37 0,4 63 10,0 0 0,0 0 0,0 1 0,1-1 0,0 0-1,0 1 1,0-1 0,0 1 0,1-1 0,2-4 0,-2 6 2,0 1-1,0-1 1,0 1 0,0 0 0,1-1 0,-1 1-1,1 0 1,-1 0 0,1 1 0,0-1 0,0 0-1,-1 1 1,1 0 0,0 0 0,0 0 0,4-1 0,350-128-8,-300 105 6,455-171 20,-477 186-19,149-40-19,-140 41 14,0 1-1,53-2 0,-74 9 6,0 2-1,0 1 0,35 6 0,64 24 6,-118-31-2,55 15-9,-19-5 23,51 19-1,-68-20-19,0 1 1,-1 0-1,0 2 0,29 22 0,-41-27 2,0 1-1,-1 0 1,0 1-1,0 0 1,-1 1-1,-1-1 1,1 1-1,-2 1 1,0 0-1,6 13 1,-7-7 1,-1-1 0,0 1 0,-1 0 0,-1-1 0,-1 1 0,0 0 0,-4 29 0,2-24-1,-2 17-1,-3-1-1,-19 71 0,16-72 3,1-8 7,-1-1 0,-1 0 0,-1 0 0,-2-1 0,-32 52 0,33-63 0,-1 0-1,0-1 0,-1 0 0,-1-1 0,-1 0 0,0-1 1,0-1-1,-1-1 0,-30 16 0,17-12 10,14-6-14,-1-1 0,-1-1-1,1-1 1,-1 0-1,-20 4 1,-11-3-5,-97 1 1,4 0 5,61 0 11,25-4 12,1 3-1,-80 21 0,117-22-25,0 1 0,0 1 0,1 0 0,-24 18 0,20-13 4,0-1-1,-24 11 1,29-17 8,0 0 0,0-1-1,0-1 1,-1-1 0,0 0 0,-29 3 0,44-7-64,0 0 1,-1-1-1,1 1 1,0-1-1,0 1 0,0-1 1,0 0-1,0 0 1,0 0-1,0 0 1,0 0-1,0 0 0,0 0 1,0-1-1,0 1 1,-1-2-1,-22-30-1520,20 26 1275,-22-36-4521,-1 0-2494,16 25 5677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42:15.389"/>
    </inkml:context>
    <inkml:brush xml:id="br0">
      <inkml:brushProperty name="width" value="0.1" units="cm"/>
      <inkml:brushProperty name="height" value="0.1" units="cm"/>
      <inkml:brushProperty name="color" value="#66CC00"/>
    </inkml:brush>
  </inkml:definitions>
  <inkml:trace contextRef="#ctx0" brushRef="#br0">51 747 3840,'0'0'3484,"-1"-2"-3179,-6-14-48,1-1 0,1 0 0,-4-18 0,0-1 580,7 26-646,1 0 0,1 1-1,-1-1 1,3-18 0,-1 7-129,-1 19 29,0-24 260,-2 17-208,-2-12 16,1 1-1,1-1 1,1 0-1,1 0 1,3-26-1,-2 42-154,7-48 30,4-88 0,-12 37 198,0 82-3821,0 0-3889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44:08.8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6 250 5976,'0'0'612,"-2"-13"1022,1 12-1488,1 0 0,-1 0 0,1 0-1,-1-1 1,1 1 0,0 0-1,0 0 1,0-1 0,-1 1 0,1 0-1,1 0 1,-1-1 0,0 1-1,0 0 1,0 0 0,1-3 0,1 3-51,0-1 1,-1 1-1,1-1 1,0 1-1,0 0 1,0 0 0,0 0-1,0 0 1,4-1-1,-6 2-100,21-8 35,0 2 0,0 1-1,1 0 1,0 2-1,0 0 1,42 1-1,-28 1-24,53-9-1,14-11 106,85-14 468,-135 30-491,1 3 0,-1 2-1,94 13 1,-28-3-18,165 5 241,-184-8-51,0-4-1,0-4 1,-1-5 0,173-32 0,-157 17-66,0 5 0,166-2 0,16 8-226,42 26 111,84 1-101,-288-15 48,1 2 23,179-4 5,73-22 97,-253 16 9,23-8-32,53-1-82,9 26-29,39 1-1,53-26 26,76-1-33,-112 6 24,63 31-47,-3 0 13,-317-22 6,0 0-1,1 2 1,-1 0 0,0 1 0,23 8 0,-11-3-2,35 5 1,1 0-44,-34-6 58,0-2 0,53 2 0,69-8 116,-100-1-65,196-6-19,174 17 52,-258-16-29,-92 2-72,125 8-1,-149 3-8,143 7 39,123-13-274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45:49.670"/>
    </inkml:context>
    <inkml:brush xml:id="br0">
      <inkml:brushProperty name="width" value="0.1" units="cm"/>
      <inkml:brushProperty name="height" value="0.1" units="cm"/>
      <inkml:brushProperty name="color" value="#66CC00"/>
    </inkml:brush>
  </inkml:definitions>
  <inkml:trace contextRef="#ctx0" brushRef="#br0">1439 0 3680,'0'0'3693,"-2"3"-3546,-75 118 3053,63-100-2362,13-19-648,-6 11 182,0-5-275,2 1 1,-1 0 0,1 0 0,0 1-1,1-1 1,0 1 0,0 0 0,1 0-1,1 0 1,0 1 0,0-1 0,0 19-1,2 30 350,-1 29 88,13 103 1,-9-164-508,-1 0 1,-2 1 0,0-1 0,-2 1 0,-1-1 0,-9 40 0,-7-16 277,13-38-230,0 1 1,-4 18 0,-20 103 82,-15 151 0,43-132 85,3-81-128,0-65-115,-1 0 1,1 0 0,4 12 0,-4-14 0,1 0 0,-1 1 0,0-1 0,-1 1 0,0 11 1,-4 22 8,-4 72 285,8 523-22,-6-496-281,1-63 0,-19 235-7,21-287 22,-1-1 0,-1 1 0,-11 32 0,9-39-7,1 1 0,1-1 0,1 1 0,1 0 0,-3 30 0,6-46 165,-12 22-117,11-22-49,0-1-1,1 1 0,-1-1 1,0 1-1,0-1 1,0 1-1,0-1 0,-1 0 1,1 1-1,0-1 1,0 0-1,-1 0 0,1 0 1,-1 0-1,1 0 1,-4 1-1,-14 6-4,-21 14 7,23-11-1,-1-1 0,0-1 1,-1 0-1,-34 10 0,37-15-2,0 2-1,-20 9 0,-11 5-1,-52 11 3,60-20-2,0 1 1,2 2-1,-66 33 1,76-30 0,1 1 0,1 0 0,0 2 0,2 1 0,0 1 0,-31 40 0,19-25-13,27-28 0,0-1-1,0 1 1,0 1-1,-7 12 0,13-18 6,-30 52-87,-38 91 0,63-126 97,0 0 0,1 0 0,1 1 0,1 0 0,1 0 0,1 0-1,1 0 1,3 29 0,0-32-14,0 0 0,2 0 0,1 0 0,0-1-1,1 0 1,1 0 0,0-1 0,2 1 0,0-2 0,1 1 0,0-1-1,2-1 1,17 20 0,-12-16-11,1-1-1,1 0 0,0-1 1,2-1-1,0-1 1,30 17-1,-45-29 24,5 2 1,0 1 1,0 1-1,-1 0 1,0 0-1,16 16 0,-22-19-1,0-1 0,0 0 0,0 1-1,0-1 1,1 0 0,0-1 0,-1 1-1,1-1 1,0 0 0,0 0-1,0-1 1,1 0 0,-1 1 0,0-2-1,0 1 1,1-1 0,7 0-1,12 0 5,-1-2 1,39-9-1,-38 7 4,183-34-1,-176 33-5,0-2 0,-1-1 0,1-1 0,-2-2 0,0-1 0,0-2-1,27-17 1,-1 7 88,-48 21-80,0 1 1,0-2-1,-1 1 0,1-1 1,-1 0-1,0-1 1,0 1-1,0-1 0,0-1 1,7-7-1,8-14 4,35-57 0,-48 69-11,-1-2-1,0 1 1,-1-1-1,-1 0 0,6-28 1,-7 10 2,-1-2 0,-1 1 1,-2 0-1,-2 0 0,-1-1 1,-2 1-1,-1 0 0,-20-67 0,6 20 31,15 58-14,-1 1-1,-2 0 1,0 0 0,-18-37 0,20 52-13,0-1-1,0 1 1,-1 0-1,-10-11 0,9 12-8,1 0 0,0-1 0,1 0-1,0 0 1,0-1 0,1 1 0,0-1-1,0 0 1,1 0 0,1 0 0,-3-18-1,2-2-2,1-1 0,4-53-1,-18 110 59,0-6-56,10-11 8,1-1-1,-7 20 0,10-20-2,2-1-1,-1 1 1,1 0-1,0 0 1,1-1-1,0 1 0,0 0 1,1-1-1,-1 1 1,5 9-1,3 2 23,-2-1 0,0 2 0,-1-1 0,-1 1 0,0 0 0,2 32 0,-5 143 7,-4-101 21,2 797-33,0-887-29,-3 3 6,3-5 34,-1-3-33,1 0 4,0 0-1,0 0 0,-1 0 1,1 0-1,-1 0 0,1 0 0,-1 0 1,0 0-1,1 0 0,-1 0 0,0 1 1,1-1-1,-1 0 0,0 0 1,0 1-1,0-1 0,0 1 0,1-1 1,-1 1-1,0-1 0,0 1 0,0-1 1,-2 1-1,-5-6 1,8 5-3,0 0 1,1 1-1,-1-1 1,0 0-1,1 1 1,-1-1-1,1 0 0,-1 1 1,1-1-1,0 1 1,-1-1-1,1 1 1,-1-1-1,1 1 1,0-1-1,-1 1 0,1 0 1,0-1-1,0 1 1,10-5 5,-1 0 0,1 1 0,0 0-1,0 0 1,20-2 0,-2 1 0,33 0-1,-12 6-7,1 3 0,0 1-1,-1 3 1,50 14 0,-49-10 4,1-1 0,0-3 0,91 2 0,-79-14 108,98-19 0,61-27 34,-74 15-85,-106 25-47,19-4-23,80-8 0,-117 19 20,27-7 0,-31 5-5,39-4 0,-12 4-9,-46 5 103,-25 13-84,9-3-21,8-6 3,0 1 0,0-1 0,0-1 0,-1 1 0,-6 2 0,10-5 4,0 0 1,1 0 0,0 0-1,-1 1 1,1-1-1,0 1 1,-1 0 0,1-1-1,-3 5 1,-2 0 4,5-5 2,-11 6 26,6-10-37,5 2 6,0 0-1,0 0 1,0 0 0,0 0 0,1-1-1,-1 1 1,0-1 0,1 1-1,-1-1 1,1 0 0,-1 1-1,1-1 1,0 0 0,-1-3-1,-12-27 11,13 31-11,1-1 0,-3-8 1,0 1 0,-1-1 0,0 1 0,-1-1 0,0 1 0,0 0 0,-1 1 0,0 0 0,0-1 0,-12-10 0,12 13-1,0 0 1,1-1-1,0 0 1,0 0-1,0-1 0,1 1 1,0-1-1,1 0 0,-6-16 1,5 13 12,-1-1 1,0 1-1,-7-13 0,10 23 70,1 1-82,1 0 0,-1 0-1,0 1 1,0-1 0,0 1-1,0-1 1,0 1 0,0-1 0,0 1-1,1-1 1,-1 1 0,0 0-1,0-1 1,1 1 0,-1 0 0,1-1-1,-1 1 1,0 0 0,1 0-1,-1 1 1,-10 23-4,7-17 2,1 1-2,0-1 1,1 0-1,-1 1 1,1-1-1,1 1 1,-1 12-1,3 57-25,0-14 16,-5 21-66,-17 89 0,15-138 54,-2-1-1,-2 0 0,-1 0 1,-1-1-1,-21 38 0,32-70 17,-9 16-289,6-15 126,4-12 95,2-1 78,2 0 0,-1 1 0,1-1 0,0 1 0,1 0 0,0 0 0,1 1 0,0-1 0,8-9 0,-4 5 5,0-1-1,10-19 0,5-12-9,2 1 0,2 2 0,2 0 1,1 2-1,50-46 0,-46 54 32,1 1-1,2 2 1,77-43 0,-10 6-14,-93 57-52,0 0-128,1 0 0,0 0 1,0 1-1,0 1 0,31-10 0,-66 60-16096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2:45:57.7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1 353 2368,'0'0'2059,"4"-26"-730,6-6-372,-3 19 118,-1 4-852,0 1 0,0 0 0,1 0 0,1 1 1,-1-1-1,1 2 0,0-1 0,1 1 0,0 0 0,0 1 1,0 0-1,18-7 0,10-1-68,0 1-1,43-7 1,-34 11-66,-1 3 0,1 1 0,65 4 0,-65 4 16,-1 2 0,53 13 0,15 3 400,-38-15-147,0-3-1,142-12 1,297-65-163,-423 58-146,330-34 165,308 38 711,-476 13-862,-100 4 119,275 46 0,-349-43-95,99 1 0,-23-4-16,7 21-17,-119-18-54,1-1 0,75 2 1,-39-13 116,78-14 0,-80 7-31,150-26 14,6-1-98,416 3-23,-268 26 6,-116 10 12,417-8-4,-603 3 10,178-4 11,-66 1-9,-97 1 55,162 12 0,312 9 75,-385-17 44,1119 1 572,-1301 0-788,3 0-238,9 0 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DD8CFF-B521-43A7-5722-0FEADB772CBD}"/>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B5F5B064-4883-74F5-9150-E4F49793A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D8ADA79E-F13C-B3A4-7AEE-1A78FEEF1170}"/>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31D3EA52-ADB9-5A5D-8249-5EDBD586D58D}"/>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26C79CE-BCA3-F90F-368A-1770A19042EC}"/>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399770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6E6484D-23E1-E2F9-1CF2-1DB236FCC8C5}"/>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2114CE25-4CEF-3D33-8111-0DA3C55DF69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7331F68E-DF0B-648F-9FF2-AE808FC99A0D}"/>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A694C80E-7CBD-1D74-C446-CF632F29928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7CCBC564-3430-0F73-5667-CFE8902C581F}"/>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129304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CC33CFCA-EFD3-7B61-719E-539735257918}"/>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FD67138C-7AEB-DEB9-1B7D-5394EA2BF089}"/>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FA7743B-2380-47A4-4E46-9EC5E23B316A}"/>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4047B925-D152-25F2-CF05-C6E41F6614B9}"/>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96F9F2D-9D38-90A9-B3B2-35E81B588661}"/>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141697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47E87A-EB41-857D-F1CC-A1F6F9E64921}"/>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B2446AC-D30E-F845-20DE-797F53BFA775}"/>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55F976B-73EE-CC6C-FDA3-664B1FB8B341}"/>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F8B1B36E-2C56-8541-BCEF-900DFBD49A9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0179F8A-51CA-9AA9-5BAB-DC451E58B9C4}"/>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316586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DDCE2D5-1DC3-DE96-9CEC-FBD4C86CCC96}"/>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12C88D4D-C11F-751C-3C44-01E3978B15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7390A13A-1829-0406-4AC5-F0465EB83BA8}"/>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EF8083D3-21B3-3596-6BDD-F42B3010BDA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0FB030E-51C6-A2EB-60C1-212E6808BA3A}"/>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209552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19DBBA9-5EBF-38B4-D975-23A6A0157978}"/>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7F31AB84-A553-7F57-7A59-CF12004BA713}"/>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72D5C595-5AC1-E566-598D-D973579B99DF}"/>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9D87790C-F5CD-074A-806D-61C3FEA15B68}"/>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6" name="Plassholder for bunntekst 5">
            <a:extLst>
              <a:ext uri="{FF2B5EF4-FFF2-40B4-BE49-F238E27FC236}">
                <a16:creationId xmlns:a16="http://schemas.microsoft.com/office/drawing/2014/main" id="{CF4E0C4E-27E6-6F92-F06B-915767BED335}"/>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97464171-FEA9-1616-7E70-8AE5593EEA01}"/>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40151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42E85BB-F0C5-A375-43BD-CCAF08AFB344}"/>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898A3A31-CCCC-6464-C861-4F8A0A3B2F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AF745D76-A9A8-7ED9-56E7-33ABF8380FBE}"/>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E1334DB0-9A6D-ECC0-7BDF-BDDA0A74E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B630242D-3725-81C7-8CA7-85D897DEA061}"/>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77530BC9-2CD5-C511-7D22-D8CE9A79008A}"/>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8" name="Plassholder for bunntekst 7">
            <a:extLst>
              <a:ext uri="{FF2B5EF4-FFF2-40B4-BE49-F238E27FC236}">
                <a16:creationId xmlns:a16="http://schemas.microsoft.com/office/drawing/2014/main" id="{8835B7C7-2D42-047A-BB02-9268F36CD40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72C67062-1068-060E-6B9D-B344C5830050}"/>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1700571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F36FBE3-393D-FBD9-9246-FB3D09433B65}"/>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A987ECF-AA05-E6E2-FACE-C7BA21232337}"/>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4" name="Plassholder for bunntekst 3">
            <a:extLst>
              <a:ext uri="{FF2B5EF4-FFF2-40B4-BE49-F238E27FC236}">
                <a16:creationId xmlns:a16="http://schemas.microsoft.com/office/drawing/2014/main" id="{264640C6-AC36-2D58-1493-278C1FF71FDA}"/>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1384F870-04AA-D115-7046-4206253BDC70}"/>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2732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B3743CA3-68F3-509C-3E96-9AABED14C59E}"/>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3" name="Plassholder for bunntekst 2">
            <a:extLst>
              <a:ext uri="{FF2B5EF4-FFF2-40B4-BE49-F238E27FC236}">
                <a16:creationId xmlns:a16="http://schemas.microsoft.com/office/drawing/2014/main" id="{A88DF7EB-A3CA-79F9-066B-644D680F577C}"/>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8D9C03CE-0A96-EC91-5516-14C194612DEC}"/>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198843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F1654D-59E5-2A10-B32C-66F06BD5EB04}"/>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34B41E2C-52BF-D62A-C40D-7B6700CC8C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6B2E4072-A47C-67F8-431A-25E1B6213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EC2F30E5-374D-B2D2-34E4-F1ADA935D813}"/>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6" name="Plassholder for bunntekst 5">
            <a:extLst>
              <a:ext uri="{FF2B5EF4-FFF2-40B4-BE49-F238E27FC236}">
                <a16:creationId xmlns:a16="http://schemas.microsoft.com/office/drawing/2014/main" id="{C71A648F-E875-4DA4-0109-51268779BE7F}"/>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52D3F482-CD00-FC42-D53A-1B8EE536801C}"/>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725110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28B0728-A876-7869-29C6-6FAA9E857D77}"/>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D6DB35FC-DFD4-502A-72FB-8DF9BC33A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83BFDB88-20FC-99F3-59E2-1FEFD357F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F3D3DA0-82E2-EA26-F525-D0941D879153}"/>
              </a:ext>
            </a:extLst>
          </p:cNvPr>
          <p:cNvSpPr>
            <a:spLocks noGrp="1"/>
          </p:cNvSpPr>
          <p:nvPr>
            <p:ph type="dt" sz="half" idx="10"/>
          </p:nvPr>
        </p:nvSpPr>
        <p:spPr/>
        <p:txBody>
          <a:bodyPr/>
          <a:lstStyle/>
          <a:p>
            <a:fld id="{DC38FEF1-91F1-4E09-946A-3725A40BA658}" type="datetimeFigureOut">
              <a:rPr lang="nb-NO" smtClean="0"/>
              <a:t>26.02.2024</a:t>
            </a:fld>
            <a:endParaRPr lang="nb-NO"/>
          </a:p>
        </p:txBody>
      </p:sp>
      <p:sp>
        <p:nvSpPr>
          <p:cNvPr id="6" name="Plassholder for bunntekst 5">
            <a:extLst>
              <a:ext uri="{FF2B5EF4-FFF2-40B4-BE49-F238E27FC236}">
                <a16:creationId xmlns:a16="http://schemas.microsoft.com/office/drawing/2014/main" id="{C2D4F718-60BC-A578-8227-4ABB09956AC0}"/>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FBF772C7-C18B-DAF7-BC83-890279AF6586}"/>
              </a:ext>
            </a:extLst>
          </p:cNvPr>
          <p:cNvSpPr>
            <a:spLocks noGrp="1"/>
          </p:cNvSpPr>
          <p:nvPr>
            <p:ph type="sldNum" sz="quarter" idx="12"/>
          </p:nvPr>
        </p:nvSpPr>
        <p:spPr/>
        <p:txBody>
          <a:bodyPr/>
          <a:lstStyle/>
          <a:p>
            <a:fld id="{08060411-9184-4651-9437-798F657909B5}" type="slidenum">
              <a:rPr lang="nb-NO" smtClean="0"/>
              <a:t>‹#›</a:t>
            </a:fld>
            <a:endParaRPr lang="nb-NO"/>
          </a:p>
        </p:txBody>
      </p:sp>
    </p:spTree>
    <p:extLst>
      <p:ext uri="{BB962C8B-B14F-4D97-AF65-F5344CB8AC3E}">
        <p14:creationId xmlns:p14="http://schemas.microsoft.com/office/powerpoint/2010/main" val="1665075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310FA18-27A8-7973-E87D-7891E6CF0B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E84D0614-3CBF-A6AD-660B-E942BBBCC7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855C4556-82E7-77DD-1801-2FF5C31371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8FEF1-91F1-4E09-946A-3725A40BA658}" type="datetimeFigureOut">
              <a:rPr lang="nb-NO" smtClean="0"/>
              <a:t>26.02.2024</a:t>
            </a:fld>
            <a:endParaRPr lang="nb-NO"/>
          </a:p>
        </p:txBody>
      </p:sp>
      <p:sp>
        <p:nvSpPr>
          <p:cNvPr id="5" name="Plassholder for bunntekst 4">
            <a:extLst>
              <a:ext uri="{FF2B5EF4-FFF2-40B4-BE49-F238E27FC236}">
                <a16:creationId xmlns:a16="http://schemas.microsoft.com/office/drawing/2014/main" id="{582F1700-5FA7-D81C-2829-1FC26ED1BA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2E35DCFD-D52A-A3A6-3E0D-29B8E77EAF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60411-9184-4651-9437-798F657909B5}" type="slidenum">
              <a:rPr lang="nb-NO" smtClean="0"/>
              <a:t>‹#›</a:t>
            </a:fld>
            <a:endParaRPr lang="nb-NO"/>
          </a:p>
        </p:txBody>
      </p:sp>
    </p:spTree>
    <p:extLst>
      <p:ext uri="{BB962C8B-B14F-4D97-AF65-F5344CB8AC3E}">
        <p14:creationId xmlns:p14="http://schemas.microsoft.com/office/powerpoint/2010/main" val="219778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pygame.org/docs/ref/rect.html#pygame.Rec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www.pygame.org/docs/ref/draw.html"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slide" Target="slide5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pygame.org/docs/ref/key.html#pygame.key.get_pressed" TargetMode="External"/><Relationship Id="rId2" Type="http://schemas.openxmlformats.org/officeDocument/2006/relationships/hyperlink" Target="http://www.pygame.org/docs/ref/key.html#pygame.key.get_pressed:~:text=pygame%0AConstant%20%20%20%20%20%20ASCII%20%20%20Descripti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pygame.org/docs/ref/mouse.html#pygame.mouse.get_pos" TargetMode="External"/><Relationship Id="rId2" Type="http://schemas.openxmlformats.org/officeDocument/2006/relationships/hyperlink" Target="https://www.pygame.org/docs/ref/mouse.html#pygame.mouse.get_pressed"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innhold.aunivers.no/fagpakker/realfag/informasjonsteknologi-1-2/it-2/4-grafisk-brukergrensesnitt/4a-spill-og-animasjoner-med-pygame/bevegelse-styrt-av-tastaturet?f=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32.xml"/><Relationship Id="rId18" Type="http://schemas.openxmlformats.org/officeDocument/2006/relationships/slide" Target="slide56.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16.xml"/><Relationship Id="rId17" Type="http://schemas.openxmlformats.org/officeDocument/2006/relationships/slide" Target="slide35.xml"/><Relationship Id="rId2" Type="http://schemas.openxmlformats.org/officeDocument/2006/relationships/image" Target="../media/image3.png"/><Relationship Id="rId16"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7.xml"/><Relationship Id="rId5" Type="http://schemas.openxmlformats.org/officeDocument/2006/relationships/image" Target="../media/image6.png"/><Relationship Id="rId15" Type="http://schemas.openxmlformats.org/officeDocument/2006/relationships/slide" Target="slide39.xml"/><Relationship Id="rId10" Type="http://schemas.openxmlformats.org/officeDocument/2006/relationships/image" Target="../media/image11.png"/><Relationship Id="rId19" Type="http://schemas.openxmlformats.org/officeDocument/2006/relationships/slide" Target="slide60.xm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slide" Target="slide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pygame.org/docs/ref/surface.html#pygame.Surface.bli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slide" Target="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customXml" Target="../ink/ink3.xml"/><Relationship Id="rId4" Type="http://schemas.openxmlformats.org/officeDocument/2006/relationships/image" Target="../media/image380.png"/></Relationships>
</file>

<file path=ppt/slides/_rels/slide6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6.xml"/><Relationship Id="rId4" Type="http://schemas.openxmlformats.org/officeDocument/2006/relationships/image" Target="../media/image410.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ygame.org/docs/ref/color.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E2E62F18-35FF-0B7E-5757-8C20912028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5" r="1" b="1"/>
          <a:stretch/>
        </p:blipFill>
        <p:spPr bwMode="auto">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a:noFill/>
          <a:extLst>
            <a:ext uri="{909E8E84-426E-40DD-AFC4-6F175D3DCCD1}">
              <a14:hiddenFill xmlns:a14="http://schemas.microsoft.com/office/drawing/2010/main">
                <a:solidFill>
                  <a:srgbClr val="FFFFFF"/>
                </a:solidFill>
              </a14:hiddenFill>
            </a:ext>
          </a:extLst>
        </p:spPr>
      </p:pic>
      <p:sp>
        <p:nvSpPr>
          <p:cNvPr id="2" name="Tittel 1">
            <a:extLst>
              <a:ext uri="{FF2B5EF4-FFF2-40B4-BE49-F238E27FC236}">
                <a16:creationId xmlns:a16="http://schemas.microsoft.com/office/drawing/2014/main" id="{3A83D823-2B2F-9EE2-8055-EBB6FEB613E0}"/>
              </a:ext>
            </a:extLst>
          </p:cNvPr>
          <p:cNvSpPr>
            <a:spLocks noGrp="1"/>
          </p:cNvSpPr>
          <p:nvPr>
            <p:ph type="ctrTitle"/>
          </p:nvPr>
        </p:nvSpPr>
        <p:spPr>
          <a:xfrm>
            <a:off x="661916" y="2852381"/>
            <a:ext cx="3161940" cy="2640247"/>
          </a:xfrm>
        </p:spPr>
        <p:txBody>
          <a:bodyPr>
            <a:normAutofit/>
          </a:bodyPr>
          <a:lstStyle/>
          <a:p>
            <a:pPr algn="l"/>
            <a:r>
              <a:rPr lang="nb-NO" sz="3600">
                <a:solidFill>
                  <a:schemeClr val="tx1">
                    <a:lumMod val="85000"/>
                    <a:lumOff val="15000"/>
                  </a:schemeClr>
                </a:solidFill>
              </a:rPr>
              <a:t>2D Spill i Python</a:t>
            </a:r>
          </a:p>
        </p:txBody>
      </p:sp>
      <p:sp>
        <p:nvSpPr>
          <p:cNvPr id="3" name="Undertittel 2">
            <a:extLst>
              <a:ext uri="{FF2B5EF4-FFF2-40B4-BE49-F238E27FC236}">
                <a16:creationId xmlns:a16="http://schemas.microsoft.com/office/drawing/2014/main" id="{CA3E784C-DB21-FF5D-B06C-52B1E1352087}"/>
              </a:ext>
            </a:extLst>
          </p:cNvPr>
          <p:cNvSpPr>
            <a:spLocks noGrp="1"/>
          </p:cNvSpPr>
          <p:nvPr>
            <p:ph type="subTitle" idx="1"/>
          </p:nvPr>
        </p:nvSpPr>
        <p:spPr>
          <a:xfrm>
            <a:off x="661915" y="5676901"/>
            <a:ext cx="3306089" cy="665802"/>
          </a:xfrm>
        </p:spPr>
        <p:txBody>
          <a:bodyPr>
            <a:normAutofit/>
          </a:bodyPr>
          <a:lstStyle/>
          <a:p>
            <a:pPr algn="l"/>
            <a:r>
              <a:rPr lang="nb-NO" sz="1600" dirty="0">
                <a:solidFill>
                  <a:schemeClr val="tx1">
                    <a:lumMod val="85000"/>
                    <a:lumOff val="15000"/>
                  </a:schemeClr>
                </a:solidFill>
              </a:rPr>
              <a:t>Dette blir nok spennende</a:t>
            </a:r>
          </a:p>
        </p:txBody>
      </p:sp>
    </p:spTree>
    <p:extLst>
      <p:ext uri="{BB962C8B-B14F-4D97-AF65-F5344CB8AC3E}">
        <p14:creationId xmlns:p14="http://schemas.microsoft.com/office/powerpoint/2010/main" val="16085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55930B-3B40-3827-5DFE-290F8436AB93}"/>
              </a:ext>
            </a:extLst>
          </p:cNvPr>
          <p:cNvSpPr>
            <a:spLocks noGrp="1"/>
          </p:cNvSpPr>
          <p:nvPr>
            <p:ph type="title"/>
          </p:nvPr>
        </p:nvSpPr>
        <p:spPr/>
        <p:txBody>
          <a:bodyPr/>
          <a:lstStyle/>
          <a:p>
            <a:r>
              <a:rPr lang="nb-NO" dirty="0"/>
              <a:t>Enkle former og figurer:</a:t>
            </a:r>
          </a:p>
        </p:txBody>
      </p:sp>
      <p:sp>
        <p:nvSpPr>
          <p:cNvPr id="3" name="Plassholder for innhold 2">
            <a:extLst>
              <a:ext uri="{FF2B5EF4-FFF2-40B4-BE49-F238E27FC236}">
                <a16:creationId xmlns:a16="http://schemas.microsoft.com/office/drawing/2014/main" id="{F28488D1-62FC-2F4F-54A6-E5FA9EF7C84A}"/>
              </a:ext>
            </a:extLst>
          </p:cNvPr>
          <p:cNvSpPr>
            <a:spLocks noGrp="1"/>
          </p:cNvSpPr>
          <p:nvPr>
            <p:ph idx="1"/>
          </p:nvPr>
        </p:nvSpPr>
        <p:spPr>
          <a:xfrm>
            <a:off x="838200" y="1825624"/>
            <a:ext cx="10515600" cy="4575175"/>
          </a:xfrm>
        </p:spPr>
        <p:txBody>
          <a:bodyPr>
            <a:normAutofit/>
          </a:bodyPr>
          <a:lstStyle/>
          <a:p>
            <a:pPr marL="0" indent="0">
              <a:buNone/>
            </a:pPr>
            <a:r>
              <a:rPr lang="nb-NO" dirty="0" err="1"/>
              <a:t>Pygame</a:t>
            </a:r>
            <a:r>
              <a:rPr lang="nb-NO" dirty="0"/>
              <a:t> kan tegne enkle former ved å bruke </a:t>
            </a:r>
            <a:r>
              <a:rPr lang="nb-NO" b="1" dirty="0" err="1"/>
              <a:t>Pygame.draw</a:t>
            </a:r>
            <a:r>
              <a:rPr lang="nb-NO" b="1" dirty="0"/>
              <a:t> </a:t>
            </a:r>
            <a:r>
              <a:rPr lang="nb-NO" dirty="0"/>
              <a:t>modulen.</a:t>
            </a:r>
          </a:p>
          <a:p>
            <a:pPr marL="0" indent="0">
              <a:buNone/>
            </a:pPr>
            <a:endParaRPr lang="nb-NO" dirty="0"/>
          </a:p>
          <a:p>
            <a:pPr marL="0" indent="0">
              <a:buNone/>
            </a:pPr>
            <a:r>
              <a:rPr lang="nb-NO" dirty="0"/>
              <a:t>Eksempel kvadrat-funksjonen:</a:t>
            </a:r>
          </a:p>
          <a:p>
            <a:pPr marL="0" indent="0">
              <a:buNone/>
            </a:pPr>
            <a:r>
              <a:rPr lang="nb-NO" dirty="0"/>
              <a:t>	</a:t>
            </a:r>
            <a:r>
              <a:rPr lang="nb-NO" dirty="0" err="1"/>
              <a:t>pygame.draw.rect</a:t>
            </a:r>
            <a:r>
              <a:rPr lang="nb-NO" dirty="0"/>
              <a:t>()</a:t>
            </a:r>
          </a:p>
          <a:p>
            <a:pPr marL="0" indent="0">
              <a:buNone/>
            </a:pPr>
            <a:r>
              <a:rPr lang="nb-NO" dirty="0"/>
              <a:t>De fleste tegne funksjonene har noen input parameter som går igjen:</a:t>
            </a:r>
          </a:p>
          <a:p>
            <a:pPr marL="0" indent="0">
              <a:buNone/>
            </a:pPr>
            <a:r>
              <a:rPr lang="nb-NO" dirty="0"/>
              <a:t>	</a:t>
            </a:r>
            <a:r>
              <a:rPr lang="nb-NO" b="1" dirty="0"/>
              <a:t>Surface: </a:t>
            </a:r>
            <a:r>
              <a:rPr lang="nb-NO" dirty="0"/>
              <a:t>Vinduet vi vil tegne figuren inn i.</a:t>
            </a:r>
            <a:endParaRPr lang="nb-NO" b="1" dirty="0"/>
          </a:p>
          <a:p>
            <a:pPr marL="0" indent="0">
              <a:buNone/>
            </a:pPr>
            <a:r>
              <a:rPr lang="nb-NO" b="1" dirty="0"/>
              <a:t>	</a:t>
            </a:r>
            <a:r>
              <a:rPr lang="nb-NO" dirty="0" err="1">
                <a:solidFill>
                  <a:srgbClr val="FF0000"/>
                </a:solidFill>
              </a:rPr>
              <a:t>Color</a:t>
            </a:r>
            <a:r>
              <a:rPr lang="nb-NO" dirty="0"/>
              <a:t>: Et farge objekt, fargen til figuren.</a:t>
            </a:r>
          </a:p>
          <a:p>
            <a:pPr marL="0" indent="0">
              <a:buNone/>
            </a:pPr>
            <a:r>
              <a:rPr lang="nb-NO" dirty="0">
                <a:solidFill>
                  <a:srgbClr val="FF0000"/>
                </a:solidFill>
              </a:rPr>
              <a:t>	</a:t>
            </a:r>
            <a:r>
              <a:rPr lang="nb-NO" i="1" dirty="0"/>
              <a:t>Width:</a:t>
            </a:r>
            <a:r>
              <a:rPr lang="nb-NO" dirty="0"/>
              <a:t> Bredden på tegnelinjen,= 0 om ikke satt </a:t>
            </a:r>
            <a:r>
              <a:rPr lang="nb-NO" dirty="0">
                <a:sym typeface="Wingdings" panose="05000000000000000000" pitchFamily="2" charset="2"/>
              </a:rPr>
              <a:t>betyr </a:t>
            </a:r>
            <a:r>
              <a:rPr lang="nb-NO" dirty="0"/>
              <a:t>helt fylt.</a:t>
            </a:r>
          </a:p>
          <a:p>
            <a:pPr marL="0" indent="0">
              <a:buNone/>
            </a:pPr>
            <a:r>
              <a:rPr lang="nb-NO" dirty="0"/>
              <a:t> I tillegg tar de en måte å spesifisere hvor tegningen skal skje.</a:t>
            </a:r>
            <a:endParaRPr lang="nb-NO" dirty="0">
              <a:solidFill>
                <a:srgbClr val="FF0000"/>
              </a:solidFill>
            </a:endParaRPr>
          </a:p>
          <a:p>
            <a:pPr marL="0" indent="0">
              <a:buNone/>
            </a:pPr>
            <a:endParaRPr lang="nb-NO" dirty="0"/>
          </a:p>
        </p:txBody>
      </p:sp>
      <p:graphicFrame>
        <p:nvGraphicFramePr>
          <p:cNvPr id="4" name="Tabell 4">
            <a:extLst>
              <a:ext uri="{FF2B5EF4-FFF2-40B4-BE49-F238E27FC236}">
                <a16:creationId xmlns:a16="http://schemas.microsoft.com/office/drawing/2014/main" id="{4813309E-43B8-B58D-2E13-0098C48DEDD0}"/>
              </a:ext>
            </a:extLst>
          </p:cNvPr>
          <p:cNvGraphicFramePr>
            <a:graphicFrameLocks noGrp="1"/>
          </p:cNvGraphicFramePr>
          <p:nvPr>
            <p:extLst>
              <p:ext uri="{D42A27DB-BD31-4B8C-83A1-F6EECF244321}">
                <p14:modId xmlns:p14="http://schemas.microsoft.com/office/powerpoint/2010/main" val="342582073"/>
              </p:ext>
            </p:extLst>
          </p:nvPr>
        </p:nvGraphicFramePr>
        <p:xfrm>
          <a:off x="1331283" y="7983939"/>
          <a:ext cx="10331450" cy="2966720"/>
        </p:xfrm>
        <a:graphic>
          <a:graphicData uri="http://schemas.openxmlformats.org/drawingml/2006/table">
            <a:tbl>
              <a:tblPr firstRow="1" bandRow="1">
                <a:tableStyleId>{D27102A9-8310-4765-A935-A1911B00CA55}</a:tableStyleId>
              </a:tblPr>
              <a:tblGrid>
                <a:gridCol w="2066290">
                  <a:extLst>
                    <a:ext uri="{9D8B030D-6E8A-4147-A177-3AD203B41FA5}">
                      <a16:colId xmlns:a16="http://schemas.microsoft.com/office/drawing/2014/main" val="3885453391"/>
                    </a:ext>
                  </a:extLst>
                </a:gridCol>
                <a:gridCol w="2066290">
                  <a:extLst>
                    <a:ext uri="{9D8B030D-6E8A-4147-A177-3AD203B41FA5}">
                      <a16:colId xmlns:a16="http://schemas.microsoft.com/office/drawing/2014/main" val="2609862607"/>
                    </a:ext>
                  </a:extLst>
                </a:gridCol>
                <a:gridCol w="2066290">
                  <a:extLst>
                    <a:ext uri="{9D8B030D-6E8A-4147-A177-3AD203B41FA5}">
                      <a16:colId xmlns:a16="http://schemas.microsoft.com/office/drawing/2014/main" val="2472050005"/>
                    </a:ext>
                  </a:extLst>
                </a:gridCol>
                <a:gridCol w="2066290">
                  <a:extLst>
                    <a:ext uri="{9D8B030D-6E8A-4147-A177-3AD203B41FA5}">
                      <a16:colId xmlns:a16="http://schemas.microsoft.com/office/drawing/2014/main" val="2320304127"/>
                    </a:ext>
                  </a:extLst>
                </a:gridCol>
                <a:gridCol w="2066290">
                  <a:extLst>
                    <a:ext uri="{9D8B030D-6E8A-4147-A177-3AD203B41FA5}">
                      <a16:colId xmlns:a16="http://schemas.microsoft.com/office/drawing/2014/main" val="3332586730"/>
                    </a:ext>
                  </a:extLst>
                </a:gridCol>
              </a:tblGrid>
              <a:tr h="370840">
                <a:tc>
                  <a:txBody>
                    <a:bodyPr/>
                    <a:lstStyle/>
                    <a:p>
                      <a:r>
                        <a:rPr lang="nb-NO" dirty="0"/>
                        <a:t>Form</a:t>
                      </a:r>
                    </a:p>
                  </a:txBody>
                  <a:tcPr/>
                </a:tc>
                <a:tc>
                  <a:txBody>
                    <a:bodyPr/>
                    <a:lstStyle/>
                    <a:p>
                      <a:r>
                        <a:rPr lang="nb-NO" dirty="0"/>
                        <a:t>Funksjon</a:t>
                      </a:r>
                    </a:p>
                  </a:txBody>
                  <a:tcPr/>
                </a:tc>
                <a:tc>
                  <a:txBody>
                    <a:bodyPr/>
                    <a:lstStyle/>
                    <a:p>
                      <a:r>
                        <a:rPr lang="nb-NO" dirty="0"/>
                        <a:t>Input parametere</a:t>
                      </a:r>
                    </a:p>
                  </a:txBody>
                  <a:tcPr/>
                </a:tc>
                <a:tc>
                  <a:txBody>
                    <a:bodyPr/>
                    <a:lstStyle/>
                    <a:p>
                      <a:r>
                        <a:rPr lang="nb-NO" dirty="0"/>
                        <a:t>Eksempel</a:t>
                      </a:r>
                    </a:p>
                  </a:txBody>
                  <a:tcPr/>
                </a:tc>
                <a:tc>
                  <a:txBody>
                    <a:bodyPr/>
                    <a:lstStyle/>
                    <a:p>
                      <a:r>
                        <a:rPr lang="nb-NO" dirty="0"/>
                        <a:t>Resultat</a:t>
                      </a:r>
                    </a:p>
                  </a:txBody>
                  <a:tcPr/>
                </a:tc>
                <a:extLst>
                  <a:ext uri="{0D108BD9-81ED-4DB2-BD59-A6C34878D82A}">
                    <a16:rowId xmlns:a16="http://schemas.microsoft.com/office/drawing/2014/main" val="955290906"/>
                  </a:ext>
                </a:extLst>
              </a:tr>
              <a:tr h="370840">
                <a:tc>
                  <a:txBody>
                    <a:bodyPr/>
                    <a:lstStyle/>
                    <a:p>
                      <a:r>
                        <a:rPr lang="nb-NO" dirty="0"/>
                        <a:t>Kvadrater</a:t>
                      </a:r>
                    </a:p>
                  </a:txBody>
                  <a:tcPr/>
                </a:tc>
                <a:tc>
                  <a:txBody>
                    <a:bodyPr/>
                    <a:lstStyle/>
                    <a:p>
                      <a:r>
                        <a:rPr lang="nb-NO" dirty="0"/>
                        <a:t>.</a:t>
                      </a:r>
                      <a:r>
                        <a:rPr lang="nb-NO" dirty="0" err="1"/>
                        <a:t>rect</a:t>
                      </a:r>
                      <a:endParaRPr lang="nb-NO" dirty="0"/>
                    </a:p>
                  </a:txBody>
                  <a:tcPr/>
                </a:tc>
                <a:tc>
                  <a:txBody>
                    <a:bodyPr/>
                    <a:lstStyle/>
                    <a:p>
                      <a:endParaRPr lang="nb-NO" dirty="0"/>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2843182363"/>
                  </a:ext>
                </a:extLst>
              </a:tr>
              <a:tr h="370840">
                <a:tc>
                  <a:txBody>
                    <a:bodyPr/>
                    <a:lstStyle/>
                    <a:p>
                      <a:r>
                        <a:rPr lang="nb-NO" dirty="0"/>
                        <a:t>Sirkler</a:t>
                      </a:r>
                    </a:p>
                  </a:txBody>
                  <a:tcPr/>
                </a:tc>
                <a:tc>
                  <a:txBody>
                    <a:bodyPr/>
                    <a:lstStyle/>
                    <a:p>
                      <a:r>
                        <a:rPr lang="nb-NO" dirty="0"/>
                        <a:t>.</a:t>
                      </a:r>
                      <a:r>
                        <a:rPr lang="nb-NO" dirty="0" err="1"/>
                        <a:t>circle</a:t>
                      </a:r>
                      <a:endParaRPr lang="nb-NO" dirty="0"/>
                    </a:p>
                  </a:txBody>
                  <a:tcPr/>
                </a:tc>
                <a:tc>
                  <a:txBody>
                    <a:bodyPr/>
                    <a:lstStyle/>
                    <a:p>
                      <a:endParaRPr lang="nb-NO"/>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2823283084"/>
                  </a:ext>
                </a:extLst>
              </a:tr>
              <a:tr h="370840">
                <a:tc>
                  <a:txBody>
                    <a:bodyPr/>
                    <a:lstStyle/>
                    <a:p>
                      <a:r>
                        <a:rPr lang="nb-NO" dirty="0"/>
                        <a:t>Ellipser</a:t>
                      </a:r>
                    </a:p>
                  </a:txBody>
                  <a:tcPr/>
                </a:tc>
                <a:tc>
                  <a:txBody>
                    <a:bodyPr/>
                    <a:lstStyle/>
                    <a:p>
                      <a:r>
                        <a:rPr lang="nb-NO" dirty="0"/>
                        <a:t>.ellipse</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21131650"/>
                  </a:ext>
                </a:extLst>
              </a:tr>
              <a:tr h="370840">
                <a:tc>
                  <a:txBody>
                    <a:bodyPr/>
                    <a:lstStyle/>
                    <a:p>
                      <a:r>
                        <a:rPr lang="nb-NO" dirty="0"/>
                        <a:t>Linje*</a:t>
                      </a:r>
                    </a:p>
                  </a:txBody>
                  <a:tcPr/>
                </a:tc>
                <a:tc>
                  <a:txBody>
                    <a:bodyPr/>
                    <a:lstStyle/>
                    <a:p>
                      <a:r>
                        <a:rPr lang="nb-NO" dirty="0"/>
                        <a:t>.line</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668408127"/>
                  </a:ext>
                </a:extLst>
              </a:tr>
              <a:tr h="370840">
                <a:tc>
                  <a:txBody>
                    <a:bodyPr/>
                    <a:lstStyle/>
                    <a:p>
                      <a:r>
                        <a:rPr lang="nb-NO" dirty="0"/>
                        <a:t>Linjer*</a:t>
                      </a:r>
                    </a:p>
                  </a:txBody>
                  <a:tcPr/>
                </a:tc>
                <a:tc>
                  <a:txBody>
                    <a:bodyPr/>
                    <a:lstStyle/>
                    <a:p>
                      <a:r>
                        <a:rPr lang="nb-NO" dirty="0"/>
                        <a:t>.lines</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3913246680"/>
                  </a:ext>
                </a:extLst>
              </a:tr>
              <a:tr h="370840">
                <a:tc>
                  <a:txBody>
                    <a:bodyPr/>
                    <a:lstStyle/>
                    <a:p>
                      <a:r>
                        <a:rPr lang="nb-NO" dirty="0" err="1"/>
                        <a:t>Buestykke</a:t>
                      </a:r>
                      <a:endParaRPr lang="nb-NO" dirty="0"/>
                    </a:p>
                  </a:txBody>
                  <a:tcPr/>
                </a:tc>
                <a:tc>
                  <a:txBody>
                    <a:bodyPr/>
                    <a:lstStyle/>
                    <a:p>
                      <a:r>
                        <a:rPr lang="nb-NO" dirty="0"/>
                        <a:t>.</a:t>
                      </a:r>
                      <a:r>
                        <a:rPr lang="nb-NO" dirty="0" err="1"/>
                        <a:t>arc</a:t>
                      </a:r>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743329578"/>
                  </a:ext>
                </a:extLst>
              </a:tr>
              <a:tr h="370840">
                <a:tc>
                  <a:txBody>
                    <a:bodyPr/>
                    <a:lstStyle/>
                    <a:p>
                      <a:r>
                        <a:rPr lang="nb-NO" dirty="0"/>
                        <a:t>Polygon</a:t>
                      </a:r>
                    </a:p>
                  </a:txBody>
                  <a:tcPr/>
                </a:tc>
                <a:tc>
                  <a:txBody>
                    <a:bodyPr/>
                    <a:lstStyle/>
                    <a:p>
                      <a:r>
                        <a:rPr lang="nb-NO" dirty="0"/>
                        <a:t>.polygon</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895644297"/>
                  </a:ext>
                </a:extLst>
              </a:tr>
            </a:tbl>
          </a:graphicData>
        </a:graphic>
      </p:graphicFrame>
    </p:spTree>
    <p:extLst>
      <p:ext uri="{BB962C8B-B14F-4D97-AF65-F5344CB8AC3E}">
        <p14:creationId xmlns:p14="http://schemas.microsoft.com/office/powerpoint/2010/main" val="28015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55930B-3B40-3827-5DFE-290F8436AB93}"/>
              </a:ext>
            </a:extLst>
          </p:cNvPr>
          <p:cNvSpPr>
            <a:spLocks noGrp="1"/>
          </p:cNvSpPr>
          <p:nvPr>
            <p:ph type="title"/>
          </p:nvPr>
        </p:nvSpPr>
        <p:spPr/>
        <p:txBody>
          <a:bodyPr/>
          <a:lstStyle/>
          <a:p>
            <a:r>
              <a:rPr lang="nb-NO" dirty="0"/>
              <a:t>Eksempel Rektangel</a:t>
            </a:r>
          </a:p>
        </p:txBody>
      </p:sp>
      <p:sp>
        <p:nvSpPr>
          <p:cNvPr id="3" name="Plassholder for innhold 2">
            <a:extLst>
              <a:ext uri="{FF2B5EF4-FFF2-40B4-BE49-F238E27FC236}">
                <a16:creationId xmlns:a16="http://schemas.microsoft.com/office/drawing/2014/main" id="{F28488D1-62FC-2F4F-54A6-E5FA9EF7C84A}"/>
              </a:ext>
            </a:extLst>
          </p:cNvPr>
          <p:cNvSpPr>
            <a:spLocks noGrp="1"/>
          </p:cNvSpPr>
          <p:nvPr>
            <p:ph idx="1"/>
          </p:nvPr>
        </p:nvSpPr>
        <p:spPr>
          <a:xfrm>
            <a:off x="838200" y="1825624"/>
            <a:ext cx="10515600" cy="4575175"/>
          </a:xfrm>
        </p:spPr>
        <p:txBody>
          <a:bodyPr>
            <a:normAutofit/>
          </a:bodyPr>
          <a:lstStyle/>
          <a:p>
            <a:pPr marL="0" indent="0">
              <a:buNone/>
            </a:pPr>
            <a:r>
              <a:rPr lang="nb-NO" dirty="0" err="1"/>
              <a:t>Pygame</a:t>
            </a:r>
            <a:r>
              <a:rPr lang="nb-NO" dirty="0"/>
              <a:t> kan tegne enkle former ved å bruke </a:t>
            </a:r>
            <a:r>
              <a:rPr lang="nb-NO" b="1" dirty="0" err="1"/>
              <a:t>Pygame.draw</a:t>
            </a:r>
            <a:r>
              <a:rPr lang="nb-NO" b="1" dirty="0"/>
              <a:t> </a:t>
            </a:r>
            <a:r>
              <a:rPr lang="nb-NO" dirty="0"/>
              <a:t>modulen.</a:t>
            </a:r>
          </a:p>
          <a:p>
            <a:pPr marL="0" indent="0">
              <a:buNone/>
            </a:pPr>
            <a:r>
              <a:rPr lang="nb-NO" b="0" dirty="0">
                <a:solidFill>
                  <a:srgbClr val="267F99"/>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draw</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vindu</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Color</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p>
          <a:p>
            <a:pPr marL="0" indent="0">
              <a:buNone/>
            </a:pPr>
            <a:endParaRPr lang="nb-NO" b="0" dirty="0">
              <a:solidFill>
                <a:srgbClr val="000000"/>
              </a:solidFill>
              <a:effectLst/>
              <a:latin typeface="Consolas" panose="020B0609020204030204" pitchFamily="49" charset="0"/>
            </a:endParaRPr>
          </a:p>
          <a:p>
            <a:pPr marL="0" indent="0">
              <a:buNone/>
            </a:pPr>
            <a:r>
              <a:rPr lang="nb-NO" dirty="0"/>
              <a:t>	</a:t>
            </a:r>
            <a:r>
              <a:rPr lang="nb-NO" b="1" dirty="0"/>
              <a:t>Surface: </a:t>
            </a:r>
            <a:r>
              <a:rPr lang="nb-NO" dirty="0"/>
              <a:t>Vinduet vi vil tegne figuren inn i.</a:t>
            </a:r>
            <a:endParaRPr lang="nb-NO" b="1" dirty="0"/>
          </a:p>
          <a:p>
            <a:pPr marL="0" indent="0">
              <a:buNone/>
            </a:pPr>
            <a:r>
              <a:rPr lang="nb-NO" b="1" dirty="0"/>
              <a:t>	</a:t>
            </a:r>
            <a:r>
              <a:rPr lang="nb-NO" dirty="0" err="1">
                <a:solidFill>
                  <a:srgbClr val="FF0000"/>
                </a:solidFill>
              </a:rPr>
              <a:t>Color</a:t>
            </a:r>
            <a:r>
              <a:rPr lang="nb-NO" dirty="0"/>
              <a:t>: Et farge objekt, fargen til figuren.</a:t>
            </a:r>
          </a:p>
          <a:p>
            <a:pPr marL="0" indent="0">
              <a:buNone/>
            </a:pPr>
            <a:r>
              <a:rPr lang="nb-NO" dirty="0">
                <a:solidFill>
                  <a:srgbClr val="FF0000"/>
                </a:solidFill>
              </a:rPr>
              <a:t>	</a:t>
            </a:r>
            <a:r>
              <a:rPr lang="nb-NO" i="1" dirty="0"/>
              <a:t>Width:</a:t>
            </a:r>
            <a:r>
              <a:rPr lang="nb-NO" dirty="0"/>
              <a:t> Bredden på tegnelinjen,= 0 om ikke satt </a:t>
            </a:r>
            <a:r>
              <a:rPr lang="nb-NO" dirty="0">
                <a:sym typeface="Wingdings" panose="05000000000000000000" pitchFamily="2" charset="2"/>
              </a:rPr>
              <a:t>betyr </a:t>
            </a:r>
            <a:r>
              <a:rPr lang="nb-NO" dirty="0"/>
              <a:t>helt fylt.</a:t>
            </a:r>
          </a:p>
          <a:p>
            <a:pPr marL="0" indent="0">
              <a:buNone/>
            </a:pPr>
            <a:r>
              <a:rPr lang="nb-NO" dirty="0"/>
              <a:t> I tillegg tar de en måte å spesifisere hvor tegningen skal skje.</a:t>
            </a:r>
          </a:p>
          <a:p>
            <a:pPr marL="0" indent="0">
              <a:buNone/>
            </a:pPr>
            <a:r>
              <a:rPr lang="nb-NO" dirty="0">
                <a:solidFill>
                  <a:srgbClr val="FF0000"/>
                </a:solidFill>
              </a:rPr>
              <a:t>	</a:t>
            </a:r>
            <a:r>
              <a:rPr lang="nb-NO" b="1" i="1" dirty="0" err="1"/>
              <a:t>Rect</a:t>
            </a:r>
            <a:r>
              <a:rPr lang="nb-NO" b="1" i="1" dirty="0"/>
              <a:t>:</a:t>
            </a:r>
            <a:r>
              <a:rPr lang="nb-NO" dirty="0"/>
              <a:t> et </a:t>
            </a:r>
            <a:r>
              <a:rPr lang="nb-NO" dirty="0" err="1"/>
              <a:t>pygame</a:t>
            </a:r>
            <a:r>
              <a:rPr lang="nb-NO" dirty="0"/>
              <a:t> rektangel objekt.</a:t>
            </a:r>
            <a:endParaRPr lang="nb-NO" b="1" i="1" dirty="0"/>
          </a:p>
          <a:p>
            <a:pPr marL="0" indent="0">
              <a:buNone/>
            </a:pPr>
            <a:endParaRPr lang="nb-NO" dirty="0"/>
          </a:p>
        </p:txBody>
      </p:sp>
      <p:graphicFrame>
        <p:nvGraphicFramePr>
          <p:cNvPr id="4" name="Tabell 4">
            <a:extLst>
              <a:ext uri="{FF2B5EF4-FFF2-40B4-BE49-F238E27FC236}">
                <a16:creationId xmlns:a16="http://schemas.microsoft.com/office/drawing/2014/main" id="{4813309E-43B8-B58D-2E13-0098C48DEDD0}"/>
              </a:ext>
            </a:extLst>
          </p:cNvPr>
          <p:cNvGraphicFramePr>
            <a:graphicFrameLocks noGrp="1"/>
          </p:cNvGraphicFramePr>
          <p:nvPr/>
        </p:nvGraphicFramePr>
        <p:xfrm>
          <a:off x="1331283" y="7983939"/>
          <a:ext cx="10331450" cy="2966720"/>
        </p:xfrm>
        <a:graphic>
          <a:graphicData uri="http://schemas.openxmlformats.org/drawingml/2006/table">
            <a:tbl>
              <a:tblPr firstRow="1" bandRow="1">
                <a:tableStyleId>{D27102A9-8310-4765-A935-A1911B00CA55}</a:tableStyleId>
              </a:tblPr>
              <a:tblGrid>
                <a:gridCol w="2066290">
                  <a:extLst>
                    <a:ext uri="{9D8B030D-6E8A-4147-A177-3AD203B41FA5}">
                      <a16:colId xmlns:a16="http://schemas.microsoft.com/office/drawing/2014/main" val="3885453391"/>
                    </a:ext>
                  </a:extLst>
                </a:gridCol>
                <a:gridCol w="2066290">
                  <a:extLst>
                    <a:ext uri="{9D8B030D-6E8A-4147-A177-3AD203B41FA5}">
                      <a16:colId xmlns:a16="http://schemas.microsoft.com/office/drawing/2014/main" val="2609862607"/>
                    </a:ext>
                  </a:extLst>
                </a:gridCol>
                <a:gridCol w="2066290">
                  <a:extLst>
                    <a:ext uri="{9D8B030D-6E8A-4147-A177-3AD203B41FA5}">
                      <a16:colId xmlns:a16="http://schemas.microsoft.com/office/drawing/2014/main" val="2472050005"/>
                    </a:ext>
                  </a:extLst>
                </a:gridCol>
                <a:gridCol w="2066290">
                  <a:extLst>
                    <a:ext uri="{9D8B030D-6E8A-4147-A177-3AD203B41FA5}">
                      <a16:colId xmlns:a16="http://schemas.microsoft.com/office/drawing/2014/main" val="2320304127"/>
                    </a:ext>
                  </a:extLst>
                </a:gridCol>
                <a:gridCol w="2066290">
                  <a:extLst>
                    <a:ext uri="{9D8B030D-6E8A-4147-A177-3AD203B41FA5}">
                      <a16:colId xmlns:a16="http://schemas.microsoft.com/office/drawing/2014/main" val="3332586730"/>
                    </a:ext>
                  </a:extLst>
                </a:gridCol>
              </a:tblGrid>
              <a:tr h="370840">
                <a:tc>
                  <a:txBody>
                    <a:bodyPr/>
                    <a:lstStyle/>
                    <a:p>
                      <a:r>
                        <a:rPr lang="nb-NO" dirty="0"/>
                        <a:t>Form</a:t>
                      </a:r>
                    </a:p>
                  </a:txBody>
                  <a:tcPr/>
                </a:tc>
                <a:tc>
                  <a:txBody>
                    <a:bodyPr/>
                    <a:lstStyle/>
                    <a:p>
                      <a:r>
                        <a:rPr lang="nb-NO" dirty="0"/>
                        <a:t>Funksjon</a:t>
                      </a:r>
                    </a:p>
                  </a:txBody>
                  <a:tcPr/>
                </a:tc>
                <a:tc>
                  <a:txBody>
                    <a:bodyPr/>
                    <a:lstStyle/>
                    <a:p>
                      <a:r>
                        <a:rPr lang="nb-NO" dirty="0"/>
                        <a:t>Input parametere</a:t>
                      </a:r>
                    </a:p>
                  </a:txBody>
                  <a:tcPr/>
                </a:tc>
                <a:tc>
                  <a:txBody>
                    <a:bodyPr/>
                    <a:lstStyle/>
                    <a:p>
                      <a:r>
                        <a:rPr lang="nb-NO" dirty="0"/>
                        <a:t>Eksempel</a:t>
                      </a:r>
                    </a:p>
                  </a:txBody>
                  <a:tcPr/>
                </a:tc>
                <a:tc>
                  <a:txBody>
                    <a:bodyPr/>
                    <a:lstStyle/>
                    <a:p>
                      <a:r>
                        <a:rPr lang="nb-NO" dirty="0"/>
                        <a:t>Resultat</a:t>
                      </a:r>
                    </a:p>
                  </a:txBody>
                  <a:tcPr/>
                </a:tc>
                <a:extLst>
                  <a:ext uri="{0D108BD9-81ED-4DB2-BD59-A6C34878D82A}">
                    <a16:rowId xmlns:a16="http://schemas.microsoft.com/office/drawing/2014/main" val="955290906"/>
                  </a:ext>
                </a:extLst>
              </a:tr>
              <a:tr h="370840">
                <a:tc>
                  <a:txBody>
                    <a:bodyPr/>
                    <a:lstStyle/>
                    <a:p>
                      <a:r>
                        <a:rPr lang="nb-NO" dirty="0"/>
                        <a:t>Kvadrater</a:t>
                      </a:r>
                    </a:p>
                  </a:txBody>
                  <a:tcPr/>
                </a:tc>
                <a:tc>
                  <a:txBody>
                    <a:bodyPr/>
                    <a:lstStyle/>
                    <a:p>
                      <a:r>
                        <a:rPr lang="nb-NO" dirty="0"/>
                        <a:t>.</a:t>
                      </a:r>
                      <a:r>
                        <a:rPr lang="nb-NO" dirty="0" err="1"/>
                        <a:t>rect</a:t>
                      </a:r>
                      <a:endParaRPr lang="nb-NO" dirty="0"/>
                    </a:p>
                  </a:txBody>
                  <a:tcPr/>
                </a:tc>
                <a:tc>
                  <a:txBody>
                    <a:bodyPr/>
                    <a:lstStyle/>
                    <a:p>
                      <a:endParaRPr lang="nb-NO" dirty="0"/>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2843182363"/>
                  </a:ext>
                </a:extLst>
              </a:tr>
              <a:tr h="370840">
                <a:tc>
                  <a:txBody>
                    <a:bodyPr/>
                    <a:lstStyle/>
                    <a:p>
                      <a:r>
                        <a:rPr lang="nb-NO" dirty="0"/>
                        <a:t>Sirkler</a:t>
                      </a:r>
                    </a:p>
                  </a:txBody>
                  <a:tcPr/>
                </a:tc>
                <a:tc>
                  <a:txBody>
                    <a:bodyPr/>
                    <a:lstStyle/>
                    <a:p>
                      <a:r>
                        <a:rPr lang="nb-NO" dirty="0"/>
                        <a:t>.</a:t>
                      </a:r>
                      <a:r>
                        <a:rPr lang="nb-NO" dirty="0" err="1"/>
                        <a:t>circle</a:t>
                      </a:r>
                      <a:endParaRPr lang="nb-NO" dirty="0"/>
                    </a:p>
                  </a:txBody>
                  <a:tcPr/>
                </a:tc>
                <a:tc>
                  <a:txBody>
                    <a:bodyPr/>
                    <a:lstStyle/>
                    <a:p>
                      <a:endParaRPr lang="nb-NO"/>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2823283084"/>
                  </a:ext>
                </a:extLst>
              </a:tr>
              <a:tr h="370840">
                <a:tc>
                  <a:txBody>
                    <a:bodyPr/>
                    <a:lstStyle/>
                    <a:p>
                      <a:r>
                        <a:rPr lang="nb-NO" dirty="0"/>
                        <a:t>Ellipser</a:t>
                      </a:r>
                    </a:p>
                  </a:txBody>
                  <a:tcPr/>
                </a:tc>
                <a:tc>
                  <a:txBody>
                    <a:bodyPr/>
                    <a:lstStyle/>
                    <a:p>
                      <a:r>
                        <a:rPr lang="nb-NO" dirty="0"/>
                        <a:t>.ellipse</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21131650"/>
                  </a:ext>
                </a:extLst>
              </a:tr>
              <a:tr h="370840">
                <a:tc>
                  <a:txBody>
                    <a:bodyPr/>
                    <a:lstStyle/>
                    <a:p>
                      <a:r>
                        <a:rPr lang="nb-NO" dirty="0"/>
                        <a:t>Linje*</a:t>
                      </a:r>
                    </a:p>
                  </a:txBody>
                  <a:tcPr/>
                </a:tc>
                <a:tc>
                  <a:txBody>
                    <a:bodyPr/>
                    <a:lstStyle/>
                    <a:p>
                      <a:r>
                        <a:rPr lang="nb-NO" dirty="0"/>
                        <a:t>.line</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668408127"/>
                  </a:ext>
                </a:extLst>
              </a:tr>
              <a:tr h="370840">
                <a:tc>
                  <a:txBody>
                    <a:bodyPr/>
                    <a:lstStyle/>
                    <a:p>
                      <a:r>
                        <a:rPr lang="nb-NO" dirty="0"/>
                        <a:t>Linjer*</a:t>
                      </a:r>
                    </a:p>
                  </a:txBody>
                  <a:tcPr/>
                </a:tc>
                <a:tc>
                  <a:txBody>
                    <a:bodyPr/>
                    <a:lstStyle/>
                    <a:p>
                      <a:r>
                        <a:rPr lang="nb-NO" dirty="0"/>
                        <a:t>.lines</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3913246680"/>
                  </a:ext>
                </a:extLst>
              </a:tr>
              <a:tr h="370840">
                <a:tc>
                  <a:txBody>
                    <a:bodyPr/>
                    <a:lstStyle/>
                    <a:p>
                      <a:r>
                        <a:rPr lang="nb-NO" dirty="0" err="1"/>
                        <a:t>Buestykke</a:t>
                      </a:r>
                      <a:endParaRPr lang="nb-NO" dirty="0"/>
                    </a:p>
                  </a:txBody>
                  <a:tcPr/>
                </a:tc>
                <a:tc>
                  <a:txBody>
                    <a:bodyPr/>
                    <a:lstStyle/>
                    <a:p>
                      <a:r>
                        <a:rPr lang="nb-NO" dirty="0"/>
                        <a:t>.</a:t>
                      </a:r>
                      <a:r>
                        <a:rPr lang="nb-NO" dirty="0" err="1"/>
                        <a:t>arc</a:t>
                      </a:r>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743329578"/>
                  </a:ext>
                </a:extLst>
              </a:tr>
              <a:tr h="370840">
                <a:tc>
                  <a:txBody>
                    <a:bodyPr/>
                    <a:lstStyle/>
                    <a:p>
                      <a:r>
                        <a:rPr lang="nb-NO" dirty="0"/>
                        <a:t>Polygon</a:t>
                      </a:r>
                    </a:p>
                  </a:txBody>
                  <a:tcPr/>
                </a:tc>
                <a:tc>
                  <a:txBody>
                    <a:bodyPr/>
                    <a:lstStyle/>
                    <a:p>
                      <a:r>
                        <a:rPr lang="nb-NO" dirty="0"/>
                        <a:t>.polygon</a:t>
                      </a:r>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895644297"/>
                  </a:ext>
                </a:extLst>
              </a:tr>
            </a:tbl>
          </a:graphicData>
        </a:graphic>
      </p:graphicFrame>
    </p:spTree>
    <p:extLst>
      <p:ext uri="{BB962C8B-B14F-4D97-AF65-F5344CB8AC3E}">
        <p14:creationId xmlns:p14="http://schemas.microsoft.com/office/powerpoint/2010/main" val="296498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7A711DA-2895-588E-3064-B52ABB40EE2D}"/>
              </a:ext>
            </a:extLst>
          </p:cNvPr>
          <p:cNvSpPr>
            <a:spLocks noGrp="1"/>
          </p:cNvSpPr>
          <p:nvPr>
            <p:ph type="title"/>
          </p:nvPr>
        </p:nvSpPr>
        <p:spPr>
          <a:xfrm>
            <a:off x="648929" y="629266"/>
            <a:ext cx="3505495" cy="1622321"/>
          </a:xfrm>
        </p:spPr>
        <p:txBody>
          <a:bodyPr>
            <a:normAutofit/>
          </a:bodyPr>
          <a:lstStyle/>
          <a:p>
            <a:r>
              <a:rPr lang="nb-NO" sz="3700" dirty="0"/>
              <a:t>Intro til rektangel objektet i </a:t>
            </a:r>
            <a:r>
              <a:rPr lang="nb-NO" sz="3700" dirty="0" err="1"/>
              <a:t>Pygame.Rect</a:t>
            </a:r>
            <a:r>
              <a:rPr lang="nb-NO" sz="3700" dirty="0"/>
              <a:t>() </a:t>
            </a:r>
          </a:p>
        </p:txBody>
      </p:sp>
      <p:sp>
        <p:nvSpPr>
          <p:cNvPr id="3" name="Plassholder for innhold 2">
            <a:extLst>
              <a:ext uri="{FF2B5EF4-FFF2-40B4-BE49-F238E27FC236}">
                <a16:creationId xmlns:a16="http://schemas.microsoft.com/office/drawing/2014/main" id="{AAF7E684-F989-F756-1C8F-CE45AB308104}"/>
              </a:ext>
            </a:extLst>
          </p:cNvPr>
          <p:cNvSpPr>
            <a:spLocks noGrp="1"/>
          </p:cNvSpPr>
          <p:nvPr>
            <p:ph idx="1"/>
          </p:nvPr>
        </p:nvSpPr>
        <p:spPr>
          <a:xfrm>
            <a:off x="648931" y="2438400"/>
            <a:ext cx="3505494" cy="3785419"/>
          </a:xfrm>
        </p:spPr>
        <p:txBody>
          <a:bodyPr>
            <a:normAutofit fontScale="85000" lnSpcReduction="10000"/>
          </a:bodyPr>
          <a:lstStyle/>
          <a:p>
            <a:r>
              <a:rPr lang="nb-NO" sz="1700" dirty="0"/>
              <a:t>Et objekt for å lagre rektangulære koordinater.</a:t>
            </a:r>
          </a:p>
          <a:p>
            <a:pPr marL="0" indent="0">
              <a:buNone/>
            </a:pPr>
            <a:r>
              <a:rPr lang="nb-NO" sz="1700" dirty="0"/>
              <a:t>Opprettes med:</a:t>
            </a:r>
          </a:p>
          <a:p>
            <a:pPr marL="0" indent="0">
              <a:buNone/>
            </a:pPr>
            <a:r>
              <a:rPr lang="en-US" sz="1700" b="0" i="0" dirty="0" err="1">
                <a:effectLst/>
                <a:latin typeface="Courier New" panose="02070309020205020404" pitchFamily="49" charset="0"/>
              </a:rPr>
              <a:t>Rect</a:t>
            </a:r>
            <a:r>
              <a:rPr lang="en-US" sz="1700" b="0" i="0" dirty="0">
                <a:effectLst/>
                <a:latin typeface="Courier New" panose="02070309020205020404" pitchFamily="49" charset="0"/>
              </a:rPr>
              <a:t>(left, top, width, height) -&gt; </a:t>
            </a:r>
            <a:r>
              <a:rPr lang="en-US" sz="1700" b="0" i="0" dirty="0" err="1">
                <a:effectLst/>
                <a:latin typeface="Courier New" panose="02070309020205020404" pitchFamily="49" charset="0"/>
              </a:rPr>
              <a:t>Rect</a:t>
            </a:r>
            <a:endParaRPr lang="nb-NO" sz="1700" dirty="0"/>
          </a:p>
          <a:p>
            <a:pPr marL="514350" indent="-514350">
              <a:buFont typeface="+mj-lt"/>
              <a:buAutoNum type="arabicPeriod"/>
            </a:pPr>
            <a:r>
              <a:rPr lang="nb-NO" sz="1700" dirty="0" err="1"/>
              <a:t>Left</a:t>
            </a:r>
            <a:r>
              <a:rPr lang="nb-NO" sz="1700" dirty="0"/>
              <a:t>:  Hvor langt fra venstre side figuren er. </a:t>
            </a:r>
          </a:p>
          <a:p>
            <a:pPr marL="514350" indent="-514350">
              <a:buFont typeface="+mj-lt"/>
              <a:buAutoNum type="arabicPeriod"/>
            </a:pPr>
            <a:r>
              <a:rPr lang="nb-NO" sz="1700" dirty="0"/>
              <a:t>Top: Hvor langt fra toppen figuren er.</a:t>
            </a:r>
          </a:p>
          <a:p>
            <a:pPr marL="514350" indent="-514350">
              <a:buFont typeface="+mj-lt"/>
              <a:buAutoNum type="arabicPeriod"/>
            </a:pPr>
            <a:r>
              <a:rPr lang="nb-NO" sz="1700" dirty="0"/>
              <a:t>Width: Bredde til firkanten.</a:t>
            </a:r>
          </a:p>
          <a:p>
            <a:pPr marL="514350" indent="-514350">
              <a:buFont typeface="+mj-lt"/>
              <a:buAutoNum type="arabicPeriod"/>
            </a:pPr>
            <a:r>
              <a:rPr lang="nb-NO" sz="1700" dirty="0" err="1"/>
              <a:t>Height</a:t>
            </a:r>
            <a:r>
              <a:rPr lang="nb-NO" sz="1700" dirty="0"/>
              <a:t>: Høyden til firkanten.</a:t>
            </a:r>
          </a:p>
          <a:p>
            <a:pPr marL="0" indent="0">
              <a:buNone/>
            </a:pPr>
            <a:r>
              <a:rPr lang="nb-NO" sz="1700" dirty="0"/>
              <a:t>Brukes ofte! </a:t>
            </a:r>
          </a:p>
          <a:p>
            <a:pPr marL="0" indent="0">
              <a:buNone/>
            </a:pPr>
            <a:r>
              <a:rPr lang="nb-NO" sz="1700" dirty="0"/>
              <a:t>Alle metodene for å tegne returnerer området som er tegnet på som en </a:t>
            </a:r>
            <a:r>
              <a:rPr lang="nb-NO" sz="1700" dirty="0" err="1"/>
              <a:t>Rect</a:t>
            </a:r>
            <a:r>
              <a:rPr lang="nb-NO" sz="1700" dirty="0"/>
              <a:t>. </a:t>
            </a:r>
          </a:p>
          <a:p>
            <a:pPr marL="0" indent="0">
              <a:buNone/>
            </a:pPr>
            <a:r>
              <a:rPr lang="nb-NO" sz="1700" dirty="0"/>
              <a:t>Har mange nyttige metoder: </a:t>
            </a:r>
            <a:r>
              <a:rPr lang="nb-NO" sz="1200" dirty="0" err="1">
                <a:hlinkClick r:id="rId2"/>
              </a:rPr>
              <a:t>pygame.Rect</a:t>
            </a:r>
            <a:r>
              <a:rPr lang="nb-NO" sz="1200" dirty="0">
                <a:hlinkClick r:id="rId2"/>
              </a:rPr>
              <a:t> — </a:t>
            </a:r>
            <a:r>
              <a:rPr lang="nb-NO" sz="1200" dirty="0" err="1">
                <a:hlinkClick r:id="rId2"/>
              </a:rPr>
              <a:t>pygame</a:t>
            </a:r>
            <a:r>
              <a:rPr lang="nb-NO" sz="1200" dirty="0">
                <a:hlinkClick r:id="rId2"/>
              </a:rPr>
              <a:t> v2.1.4 </a:t>
            </a:r>
            <a:r>
              <a:rPr lang="nb-NO" sz="1200" dirty="0" err="1">
                <a:hlinkClick r:id="rId2"/>
              </a:rPr>
              <a:t>documentation</a:t>
            </a:r>
            <a:endParaRPr lang="nb-NO" sz="1700" dirty="0"/>
          </a:p>
        </p:txBody>
      </p:sp>
      <p:sp>
        <p:nvSpPr>
          <p:cNvPr id="5127" name="Rectangle 512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ygame">
            <a:extLst>
              <a:ext uri="{FF2B5EF4-FFF2-40B4-BE49-F238E27FC236}">
                <a16:creationId xmlns:a16="http://schemas.microsoft.com/office/drawing/2014/main" id="{043D8C60-088A-29CE-C3F2-7E60969AC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 t="9732" b="15767"/>
          <a:stretch/>
        </p:blipFill>
        <p:spPr bwMode="auto">
          <a:xfrm>
            <a:off x="5410200" y="2114549"/>
            <a:ext cx="6014993" cy="24288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kstSylinder 4">
            <a:extLst>
              <a:ext uri="{FF2B5EF4-FFF2-40B4-BE49-F238E27FC236}">
                <a16:creationId xmlns:a16="http://schemas.microsoft.com/office/drawing/2014/main" id="{25064416-4003-459A-FEB4-43E1E196810F}"/>
              </a:ext>
            </a:extLst>
          </p:cNvPr>
          <p:cNvSpPr txBox="1"/>
          <p:nvPr/>
        </p:nvSpPr>
        <p:spPr>
          <a:xfrm>
            <a:off x="5753083" y="1745217"/>
            <a:ext cx="6096000" cy="369332"/>
          </a:xfrm>
          <a:prstGeom prst="rect">
            <a:avLst/>
          </a:prstGeom>
          <a:noFill/>
        </p:spPr>
        <p:txBody>
          <a:bodyPr wrap="square">
            <a:spAutoFit/>
          </a:bodyPr>
          <a:lstStyle/>
          <a:p>
            <a:r>
              <a:rPr lang="nl-NL" b="0" dirty="0">
                <a:solidFill>
                  <a:srgbClr val="267F99"/>
                </a:solidFill>
                <a:effectLst/>
                <a:latin typeface="Consolas" panose="020B0609020204030204" pitchFamily="49" charset="0"/>
              </a:rPr>
              <a:t>pg</a:t>
            </a:r>
            <a:r>
              <a:rPr lang="nl-NL" b="0" dirty="0">
                <a:solidFill>
                  <a:srgbClr val="000000"/>
                </a:solidFill>
                <a:effectLst/>
                <a:latin typeface="Consolas" panose="020B0609020204030204" pitchFamily="49" charset="0"/>
              </a:rPr>
              <a:t>.</a:t>
            </a:r>
            <a:r>
              <a:rPr lang="nl-NL" b="0" dirty="0">
                <a:solidFill>
                  <a:srgbClr val="267F99"/>
                </a:solidFill>
                <a:effectLst/>
                <a:latin typeface="Consolas" panose="020B0609020204030204" pitchFamily="49" charset="0"/>
              </a:rPr>
              <a:t>draw</a:t>
            </a:r>
            <a:r>
              <a:rPr lang="nl-NL" b="0" dirty="0">
                <a:solidFill>
                  <a:srgbClr val="000000"/>
                </a:solidFill>
                <a:effectLst/>
                <a:latin typeface="Consolas" panose="020B0609020204030204" pitchFamily="49" charset="0"/>
              </a:rPr>
              <a:t>.</a:t>
            </a:r>
            <a:r>
              <a:rPr lang="nl-NL" b="0" dirty="0">
                <a:solidFill>
                  <a:srgbClr val="795E26"/>
                </a:solidFill>
                <a:effectLst/>
                <a:latin typeface="Consolas" panose="020B0609020204030204" pitchFamily="49" charset="0"/>
              </a:rPr>
              <a:t>rect</a:t>
            </a:r>
            <a:r>
              <a:rPr lang="nl-NL" b="0" dirty="0">
                <a:solidFill>
                  <a:srgbClr val="000000"/>
                </a:solidFill>
                <a:effectLst/>
                <a:latin typeface="Consolas" panose="020B0609020204030204" pitchFamily="49" charset="0"/>
              </a:rPr>
              <a:t>(</a:t>
            </a:r>
            <a:r>
              <a:rPr lang="nl-NL" b="0" dirty="0">
                <a:solidFill>
                  <a:srgbClr val="001080"/>
                </a:solidFill>
                <a:effectLst/>
                <a:latin typeface="Consolas" panose="020B0609020204030204" pitchFamily="49" charset="0"/>
              </a:rPr>
              <a:t>vindu</a:t>
            </a:r>
            <a:r>
              <a:rPr lang="nl-NL" b="0" dirty="0">
                <a:solidFill>
                  <a:srgbClr val="000000"/>
                </a:solidFill>
                <a:effectLst/>
                <a:latin typeface="Consolas" panose="020B0609020204030204" pitchFamily="49" charset="0"/>
              </a:rPr>
              <a:t>, </a:t>
            </a:r>
            <a:r>
              <a:rPr lang="nl-NL" b="0" dirty="0">
                <a:solidFill>
                  <a:srgbClr val="A31515"/>
                </a:solidFill>
                <a:effectLst/>
                <a:latin typeface="Consolas" panose="020B0609020204030204" pitchFamily="49" charset="0"/>
              </a:rPr>
              <a:t>"green"</a:t>
            </a:r>
            <a:r>
              <a:rPr lang="nl-NL" b="0" dirty="0">
                <a:solidFill>
                  <a:srgbClr val="000000"/>
                </a:solidFill>
                <a:effectLst/>
                <a:latin typeface="Consolas" panose="020B0609020204030204" pitchFamily="49" charset="0"/>
              </a:rPr>
              <a:t>, (</a:t>
            </a:r>
            <a:r>
              <a:rPr lang="nl-NL" b="0" dirty="0">
                <a:solidFill>
                  <a:srgbClr val="098658"/>
                </a:solidFill>
                <a:effectLst/>
                <a:latin typeface="Consolas" panose="020B0609020204030204" pitchFamily="49" charset="0"/>
              </a:rPr>
              <a:t>200</a:t>
            </a:r>
            <a:r>
              <a:rPr lang="nl-NL" b="0" dirty="0">
                <a:solidFill>
                  <a:srgbClr val="000000"/>
                </a:solidFill>
                <a:effectLst/>
                <a:latin typeface="Consolas" panose="020B0609020204030204" pitchFamily="49" charset="0"/>
              </a:rPr>
              <a:t>,</a:t>
            </a:r>
            <a:r>
              <a:rPr lang="nl-NL" b="0" dirty="0">
                <a:solidFill>
                  <a:srgbClr val="098658"/>
                </a:solidFill>
                <a:effectLst/>
                <a:latin typeface="Consolas" panose="020B0609020204030204" pitchFamily="49" charset="0"/>
              </a:rPr>
              <a:t>50</a:t>
            </a:r>
            <a:r>
              <a:rPr lang="nl-NL" b="0" dirty="0">
                <a:solidFill>
                  <a:srgbClr val="000000"/>
                </a:solidFill>
                <a:effectLst/>
                <a:latin typeface="Consolas" panose="020B0609020204030204" pitchFamily="49" charset="0"/>
              </a:rPr>
              <a:t>,</a:t>
            </a:r>
            <a:r>
              <a:rPr lang="nl-NL" b="0" dirty="0">
                <a:solidFill>
                  <a:srgbClr val="098658"/>
                </a:solidFill>
                <a:effectLst/>
                <a:latin typeface="Consolas" panose="020B0609020204030204" pitchFamily="49" charset="0"/>
              </a:rPr>
              <a:t>40</a:t>
            </a:r>
            <a:r>
              <a:rPr lang="nl-NL" b="0" dirty="0">
                <a:solidFill>
                  <a:srgbClr val="000000"/>
                </a:solidFill>
                <a:effectLst/>
                <a:latin typeface="Consolas" panose="020B0609020204030204" pitchFamily="49" charset="0"/>
              </a:rPr>
              <a:t>,</a:t>
            </a:r>
            <a:r>
              <a:rPr lang="nl-NL" b="0" dirty="0">
                <a:solidFill>
                  <a:srgbClr val="098658"/>
                </a:solidFill>
                <a:effectLst/>
                <a:latin typeface="Consolas" panose="020B0609020204030204" pitchFamily="49" charset="0"/>
              </a:rPr>
              <a:t>20</a:t>
            </a:r>
            <a:r>
              <a:rPr lang="nl-NL"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6036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55930B-3B40-3827-5DFE-290F8436AB93}"/>
              </a:ext>
            </a:extLst>
          </p:cNvPr>
          <p:cNvSpPr>
            <a:spLocks noGrp="1"/>
          </p:cNvSpPr>
          <p:nvPr>
            <p:ph type="title"/>
          </p:nvPr>
        </p:nvSpPr>
        <p:spPr/>
        <p:txBody>
          <a:bodyPr/>
          <a:lstStyle/>
          <a:p>
            <a:r>
              <a:rPr lang="nb-NO" dirty="0"/>
              <a:t>Oversikt Former og figurer:</a:t>
            </a:r>
          </a:p>
        </p:txBody>
      </p:sp>
      <p:graphicFrame>
        <p:nvGraphicFramePr>
          <p:cNvPr id="4" name="Tabell 4">
            <a:extLst>
              <a:ext uri="{FF2B5EF4-FFF2-40B4-BE49-F238E27FC236}">
                <a16:creationId xmlns:a16="http://schemas.microsoft.com/office/drawing/2014/main" id="{4813309E-43B8-B58D-2E13-0098C48DEDD0}"/>
              </a:ext>
            </a:extLst>
          </p:cNvPr>
          <p:cNvGraphicFramePr>
            <a:graphicFrameLocks noGrp="1"/>
          </p:cNvGraphicFramePr>
          <p:nvPr>
            <p:extLst>
              <p:ext uri="{D42A27DB-BD31-4B8C-83A1-F6EECF244321}">
                <p14:modId xmlns:p14="http://schemas.microsoft.com/office/powerpoint/2010/main" val="2346923541"/>
              </p:ext>
            </p:extLst>
          </p:nvPr>
        </p:nvGraphicFramePr>
        <p:xfrm>
          <a:off x="838200" y="2189480"/>
          <a:ext cx="10331450" cy="4206240"/>
        </p:xfrm>
        <a:graphic>
          <a:graphicData uri="http://schemas.openxmlformats.org/drawingml/2006/table">
            <a:tbl>
              <a:tblPr firstRow="1" bandRow="1">
                <a:tableStyleId>{D27102A9-8310-4765-A935-A1911B00CA55}</a:tableStyleId>
              </a:tblPr>
              <a:tblGrid>
                <a:gridCol w="2066290">
                  <a:extLst>
                    <a:ext uri="{9D8B030D-6E8A-4147-A177-3AD203B41FA5}">
                      <a16:colId xmlns:a16="http://schemas.microsoft.com/office/drawing/2014/main" val="3885453391"/>
                    </a:ext>
                  </a:extLst>
                </a:gridCol>
                <a:gridCol w="1296035">
                  <a:extLst>
                    <a:ext uri="{9D8B030D-6E8A-4147-A177-3AD203B41FA5}">
                      <a16:colId xmlns:a16="http://schemas.microsoft.com/office/drawing/2014/main" val="2609862607"/>
                    </a:ext>
                  </a:extLst>
                </a:gridCol>
                <a:gridCol w="2438400">
                  <a:extLst>
                    <a:ext uri="{9D8B030D-6E8A-4147-A177-3AD203B41FA5}">
                      <a16:colId xmlns:a16="http://schemas.microsoft.com/office/drawing/2014/main" val="2472050005"/>
                    </a:ext>
                  </a:extLst>
                </a:gridCol>
                <a:gridCol w="2857500">
                  <a:extLst>
                    <a:ext uri="{9D8B030D-6E8A-4147-A177-3AD203B41FA5}">
                      <a16:colId xmlns:a16="http://schemas.microsoft.com/office/drawing/2014/main" val="2320304127"/>
                    </a:ext>
                  </a:extLst>
                </a:gridCol>
                <a:gridCol w="1673225">
                  <a:extLst>
                    <a:ext uri="{9D8B030D-6E8A-4147-A177-3AD203B41FA5}">
                      <a16:colId xmlns:a16="http://schemas.microsoft.com/office/drawing/2014/main" val="3332586730"/>
                    </a:ext>
                  </a:extLst>
                </a:gridCol>
              </a:tblGrid>
              <a:tr h="370840">
                <a:tc>
                  <a:txBody>
                    <a:bodyPr/>
                    <a:lstStyle/>
                    <a:p>
                      <a:r>
                        <a:rPr lang="nb-NO" dirty="0"/>
                        <a:t>Form</a:t>
                      </a:r>
                    </a:p>
                  </a:txBody>
                  <a:tcPr/>
                </a:tc>
                <a:tc>
                  <a:txBody>
                    <a:bodyPr/>
                    <a:lstStyle/>
                    <a:p>
                      <a:r>
                        <a:rPr lang="nb-NO" dirty="0"/>
                        <a:t>Funksjon</a:t>
                      </a:r>
                    </a:p>
                  </a:txBody>
                  <a:tcPr/>
                </a:tc>
                <a:tc>
                  <a:txBody>
                    <a:bodyPr/>
                    <a:lstStyle/>
                    <a:p>
                      <a:r>
                        <a:rPr lang="nb-NO" dirty="0"/>
                        <a:t>Input parametere</a:t>
                      </a:r>
                    </a:p>
                  </a:txBody>
                  <a:tcPr/>
                </a:tc>
                <a:tc>
                  <a:txBody>
                    <a:bodyPr/>
                    <a:lstStyle/>
                    <a:p>
                      <a:r>
                        <a:rPr lang="nb-NO" dirty="0"/>
                        <a:t>Eksempel</a:t>
                      </a:r>
                    </a:p>
                  </a:txBody>
                  <a:tcPr/>
                </a:tc>
                <a:tc>
                  <a:txBody>
                    <a:bodyPr/>
                    <a:lstStyle/>
                    <a:p>
                      <a:r>
                        <a:rPr lang="nb-NO" dirty="0"/>
                        <a:t>Resultat</a:t>
                      </a:r>
                    </a:p>
                  </a:txBody>
                  <a:tcPr/>
                </a:tc>
                <a:extLst>
                  <a:ext uri="{0D108BD9-81ED-4DB2-BD59-A6C34878D82A}">
                    <a16:rowId xmlns:a16="http://schemas.microsoft.com/office/drawing/2014/main" val="955290906"/>
                  </a:ext>
                </a:extLst>
              </a:tr>
              <a:tr h="0">
                <a:tc>
                  <a:txBody>
                    <a:bodyPr/>
                    <a:lstStyle/>
                    <a:p>
                      <a:r>
                        <a:rPr lang="nb-NO" dirty="0"/>
                        <a:t>Kvadrater</a:t>
                      </a:r>
                    </a:p>
                  </a:txBody>
                  <a:tcPr/>
                </a:tc>
                <a:tc>
                  <a:txBody>
                    <a:bodyPr/>
                    <a:lstStyle/>
                    <a:p>
                      <a:r>
                        <a:rPr lang="nb-NO" dirty="0"/>
                        <a:t>.</a:t>
                      </a:r>
                      <a:r>
                        <a:rPr lang="nb-NO" dirty="0" err="1"/>
                        <a:t>rect</a:t>
                      </a:r>
                      <a:endParaRPr lang="nb-NO" dirty="0"/>
                    </a:p>
                  </a:txBody>
                  <a:tcPr/>
                </a:tc>
                <a:tc>
                  <a:txBody>
                    <a:bodyPr/>
                    <a:lstStyle/>
                    <a:p>
                      <a:r>
                        <a:rPr lang="nb-NO" dirty="0"/>
                        <a:t>Overflate**, Farge**, </a:t>
                      </a:r>
                      <a:r>
                        <a:rPr lang="nb-NO" dirty="0" err="1"/>
                        <a:t>Rect</a:t>
                      </a:r>
                      <a:endParaRPr lang="nb-NO" dirty="0"/>
                    </a:p>
                  </a:txBody>
                  <a:tcPr/>
                </a:tc>
                <a:tc>
                  <a:txBody>
                    <a:bodyPr/>
                    <a:lstStyle/>
                    <a:p>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vindu</a:t>
                      </a:r>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"green"</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200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50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40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20</a:t>
                      </a:r>
                      <a:r>
                        <a:rPr lang="nb-NO" b="0" dirty="0">
                          <a:solidFill>
                            <a:srgbClr val="000000"/>
                          </a:solidFill>
                          <a:effectLst/>
                          <a:latin typeface="Consolas" panose="020B0609020204030204" pitchFamily="49" charset="0"/>
                        </a:rPr>
                        <a:t>))</a:t>
                      </a:r>
                    </a:p>
                  </a:txBody>
                  <a:tcPr/>
                </a:tc>
                <a:tc>
                  <a:txBody>
                    <a:bodyPr/>
                    <a:lstStyle/>
                    <a:p>
                      <a:endParaRPr lang="nb-NO"/>
                    </a:p>
                  </a:txBody>
                  <a:tcPr/>
                </a:tc>
                <a:extLst>
                  <a:ext uri="{0D108BD9-81ED-4DB2-BD59-A6C34878D82A}">
                    <a16:rowId xmlns:a16="http://schemas.microsoft.com/office/drawing/2014/main" val="2843182363"/>
                  </a:ext>
                </a:extLst>
              </a:tr>
              <a:tr h="370840">
                <a:tc>
                  <a:txBody>
                    <a:bodyPr/>
                    <a:lstStyle/>
                    <a:p>
                      <a:r>
                        <a:rPr lang="nb-NO" dirty="0"/>
                        <a:t>Sirkler</a:t>
                      </a:r>
                    </a:p>
                  </a:txBody>
                  <a:tcPr/>
                </a:tc>
                <a:tc>
                  <a:txBody>
                    <a:bodyPr/>
                    <a:lstStyle/>
                    <a:p>
                      <a:r>
                        <a:rPr lang="nb-NO" dirty="0"/>
                        <a:t>.</a:t>
                      </a:r>
                      <a:r>
                        <a:rPr lang="nb-NO" dirty="0" err="1"/>
                        <a:t>circle</a:t>
                      </a:r>
                      <a:endParaRPr lang="nb-NO" dirty="0"/>
                    </a:p>
                  </a:txBody>
                  <a:tcPr/>
                </a:tc>
                <a:tc>
                  <a:txBody>
                    <a:bodyPr/>
                    <a:lstStyle/>
                    <a:p>
                      <a:r>
                        <a:rPr lang="nb-NO" dirty="0"/>
                        <a:t>O, F, Senter, Radius</a:t>
                      </a:r>
                    </a:p>
                  </a:txBody>
                  <a:tcPr/>
                </a:tc>
                <a:tc>
                  <a:txBody>
                    <a:bodyPr/>
                    <a:lstStyle/>
                    <a:p>
                      <a:r>
                        <a:rPr lang="nb-NO" sz="1200" b="0" dirty="0">
                          <a:solidFill>
                            <a:srgbClr val="000000"/>
                          </a:solidFill>
                          <a:effectLst/>
                          <a:latin typeface="Consolas" panose="020B0609020204030204" pitchFamily="49" charset="0"/>
                        </a:rPr>
                        <a:t>(</a:t>
                      </a:r>
                      <a:r>
                        <a:rPr lang="nb-NO" sz="1200" b="0" dirty="0">
                          <a:solidFill>
                            <a:srgbClr val="001080"/>
                          </a:solidFill>
                          <a:effectLst/>
                          <a:latin typeface="Consolas" panose="020B0609020204030204" pitchFamily="49" charset="0"/>
                        </a:rPr>
                        <a:t>vindu</a:t>
                      </a:r>
                      <a:r>
                        <a:rPr lang="nb-NO" sz="1200" b="0" dirty="0">
                          <a:solidFill>
                            <a:srgbClr val="000000"/>
                          </a:solidFill>
                          <a:effectLst/>
                          <a:latin typeface="Consolas" panose="020B0609020204030204" pitchFamily="49" charset="0"/>
                        </a:rPr>
                        <a:t>,</a:t>
                      </a:r>
                      <a:r>
                        <a:rPr lang="nb-NO" sz="1200" b="0" dirty="0">
                          <a:solidFill>
                            <a:srgbClr val="A31515"/>
                          </a:solidFill>
                          <a:effectLst/>
                          <a:latin typeface="Consolas" panose="020B0609020204030204" pitchFamily="49" charset="0"/>
                        </a:rPr>
                        <a:t>"</a:t>
                      </a:r>
                      <a:r>
                        <a:rPr lang="nb-NO" sz="1200" b="0" dirty="0" err="1">
                          <a:solidFill>
                            <a:srgbClr val="A31515"/>
                          </a:solidFill>
                          <a:effectLst/>
                          <a:latin typeface="Consolas" panose="020B0609020204030204" pitchFamily="49" charset="0"/>
                        </a:rPr>
                        <a:t>blue</a:t>
                      </a:r>
                      <a:r>
                        <a:rPr lang="nb-NO" sz="1200" b="0" dirty="0">
                          <a:solidFill>
                            <a:srgbClr val="A31515"/>
                          </a:solidFill>
                          <a:effectLst/>
                          <a:latin typeface="Consolas" panose="020B0609020204030204" pitchFamily="49" charset="0"/>
                        </a:rPr>
                        <a:t>"</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50</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50</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50</a:t>
                      </a:r>
                      <a:r>
                        <a:rPr lang="nb-NO" sz="1200" b="0" dirty="0">
                          <a:solidFill>
                            <a:srgbClr val="000000"/>
                          </a:solidFill>
                          <a:effectLst/>
                          <a:latin typeface="Consolas" panose="020B0609020204030204" pitchFamily="49" charset="0"/>
                        </a:rPr>
                        <a:t>)</a:t>
                      </a:r>
                    </a:p>
                    <a:p>
                      <a:endParaRPr lang="nb-NO" sz="1100" dirty="0"/>
                    </a:p>
                  </a:txBody>
                  <a:tcPr/>
                </a:tc>
                <a:tc>
                  <a:txBody>
                    <a:bodyPr/>
                    <a:lstStyle/>
                    <a:p>
                      <a:endParaRPr lang="nb-NO"/>
                    </a:p>
                  </a:txBody>
                  <a:tcPr/>
                </a:tc>
                <a:extLst>
                  <a:ext uri="{0D108BD9-81ED-4DB2-BD59-A6C34878D82A}">
                    <a16:rowId xmlns:a16="http://schemas.microsoft.com/office/drawing/2014/main" val="2823283084"/>
                  </a:ext>
                </a:extLst>
              </a:tr>
              <a:tr h="370840">
                <a:tc>
                  <a:txBody>
                    <a:bodyPr/>
                    <a:lstStyle/>
                    <a:p>
                      <a:r>
                        <a:rPr lang="nb-NO" dirty="0"/>
                        <a:t>Ellipser</a:t>
                      </a:r>
                    </a:p>
                  </a:txBody>
                  <a:tcPr/>
                </a:tc>
                <a:tc>
                  <a:txBody>
                    <a:bodyPr/>
                    <a:lstStyle/>
                    <a:p>
                      <a:r>
                        <a:rPr lang="nb-NO" dirty="0"/>
                        <a:t>.ellipse</a:t>
                      </a:r>
                    </a:p>
                  </a:txBody>
                  <a:tcPr/>
                </a:tc>
                <a:tc>
                  <a:txBody>
                    <a:bodyPr/>
                    <a:lstStyle/>
                    <a:p>
                      <a:r>
                        <a:rPr lang="nb-NO" dirty="0"/>
                        <a:t>O, F,  </a:t>
                      </a:r>
                      <a:r>
                        <a:rPr lang="nb-NO" dirty="0" err="1"/>
                        <a:t>Rect</a:t>
                      </a:r>
                      <a:endParaRPr lang="nb-NO" dirty="0"/>
                    </a:p>
                  </a:txBody>
                  <a:tcPr/>
                </a:tc>
                <a:tc>
                  <a:txBody>
                    <a:bodyPr/>
                    <a:lstStyle/>
                    <a:p>
                      <a:r>
                        <a:rPr lang="nb-NO" sz="1200" b="0" dirty="0">
                          <a:solidFill>
                            <a:srgbClr val="000000"/>
                          </a:solidFill>
                          <a:effectLst/>
                          <a:latin typeface="Consolas" panose="020B0609020204030204" pitchFamily="49" charset="0"/>
                        </a:rPr>
                        <a:t>(</a:t>
                      </a:r>
                      <a:r>
                        <a:rPr lang="nb-NO" sz="1200" b="0" dirty="0">
                          <a:solidFill>
                            <a:srgbClr val="001080"/>
                          </a:solidFill>
                          <a:effectLst/>
                          <a:latin typeface="Consolas" panose="020B0609020204030204" pitchFamily="49" charset="0"/>
                        </a:rPr>
                        <a:t>vindu</a:t>
                      </a:r>
                      <a:r>
                        <a:rPr lang="nb-NO" sz="1200" b="0" dirty="0">
                          <a:solidFill>
                            <a:srgbClr val="000000"/>
                          </a:solidFill>
                          <a:effectLst/>
                          <a:latin typeface="Consolas" panose="020B0609020204030204" pitchFamily="49" charset="0"/>
                        </a:rPr>
                        <a:t>, </a:t>
                      </a:r>
                      <a:r>
                        <a:rPr lang="nb-NO" sz="1200" b="0" dirty="0">
                          <a:solidFill>
                            <a:srgbClr val="A31515"/>
                          </a:solidFill>
                          <a:effectLst/>
                          <a:latin typeface="Consolas" panose="020B0609020204030204" pitchFamily="49" charset="0"/>
                        </a:rPr>
                        <a:t>"</a:t>
                      </a:r>
                      <a:r>
                        <a:rPr lang="nb-NO" sz="600" b="0" dirty="0" err="1">
                          <a:solidFill>
                            <a:srgbClr val="A31515"/>
                          </a:solidFill>
                          <a:effectLst/>
                          <a:latin typeface="Consolas" panose="020B0609020204030204" pitchFamily="49" charset="0"/>
                        </a:rPr>
                        <a:t>yellow</a:t>
                      </a:r>
                      <a:r>
                        <a:rPr lang="nb-NO" sz="1200" b="0" dirty="0">
                          <a:solidFill>
                            <a:srgbClr val="A31515"/>
                          </a:solidFill>
                          <a:effectLst/>
                          <a:latin typeface="Consolas" panose="020B0609020204030204" pitchFamily="49" charset="0"/>
                        </a:rPr>
                        <a:t>"</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200</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50</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40</a:t>
                      </a:r>
                      <a:r>
                        <a:rPr lang="nb-NO" sz="1200" b="0" dirty="0">
                          <a:solidFill>
                            <a:srgbClr val="000000"/>
                          </a:solidFill>
                          <a:effectLst/>
                          <a:latin typeface="Consolas" panose="020B0609020204030204" pitchFamily="49" charset="0"/>
                        </a:rPr>
                        <a:t>,</a:t>
                      </a:r>
                      <a:r>
                        <a:rPr lang="nb-NO" sz="1200" b="0" dirty="0">
                          <a:solidFill>
                            <a:srgbClr val="098658"/>
                          </a:solidFill>
                          <a:effectLst/>
                          <a:latin typeface="Consolas" panose="020B0609020204030204" pitchFamily="49" charset="0"/>
                        </a:rPr>
                        <a:t>20</a:t>
                      </a:r>
                      <a:r>
                        <a:rPr lang="nb-NO" sz="1200" b="0" dirty="0">
                          <a:solidFill>
                            <a:srgbClr val="000000"/>
                          </a:solidFill>
                          <a:effectLst/>
                          <a:latin typeface="Consolas" panose="020B0609020204030204" pitchFamily="49" charset="0"/>
                        </a:rPr>
                        <a:t>))</a:t>
                      </a:r>
                    </a:p>
                  </a:txBody>
                  <a:tcPr/>
                </a:tc>
                <a:tc>
                  <a:txBody>
                    <a:bodyPr/>
                    <a:lstStyle/>
                    <a:p>
                      <a:endParaRPr lang="nb-NO" dirty="0"/>
                    </a:p>
                  </a:txBody>
                  <a:tcPr/>
                </a:tc>
                <a:extLst>
                  <a:ext uri="{0D108BD9-81ED-4DB2-BD59-A6C34878D82A}">
                    <a16:rowId xmlns:a16="http://schemas.microsoft.com/office/drawing/2014/main" val="21131650"/>
                  </a:ext>
                </a:extLst>
              </a:tr>
              <a:tr h="370840">
                <a:tc>
                  <a:txBody>
                    <a:bodyPr/>
                    <a:lstStyle/>
                    <a:p>
                      <a:r>
                        <a:rPr lang="nb-NO" dirty="0"/>
                        <a:t>Linje*</a:t>
                      </a:r>
                    </a:p>
                  </a:txBody>
                  <a:tcPr/>
                </a:tc>
                <a:tc>
                  <a:txBody>
                    <a:bodyPr/>
                    <a:lstStyle/>
                    <a:p>
                      <a:r>
                        <a:rPr lang="nb-NO" dirty="0"/>
                        <a:t>.line</a:t>
                      </a:r>
                    </a:p>
                  </a:txBody>
                  <a:tcPr/>
                </a:tc>
                <a:tc>
                  <a:txBody>
                    <a:bodyPr/>
                    <a:lstStyle/>
                    <a:p>
                      <a:r>
                        <a:rPr lang="nb-NO" dirty="0" err="1"/>
                        <a:t>O,F,Start,Stopp</a:t>
                      </a:r>
                      <a:endParaRPr lang="nb-NO" dirty="0"/>
                    </a:p>
                  </a:txBody>
                  <a:tcPr/>
                </a:tc>
                <a:tc>
                  <a:txBody>
                    <a:bodyPr/>
                    <a:lstStyle/>
                    <a:p>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vindu</a:t>
                      </a:r>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"pink"</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100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150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120</a:t>
                      </a:r>
                      <a:r>
                        <a:rPr lang="nb-NO" b="0" dirty="0">
                          <a:solidFill>
                            <a:srgbClr val="000000"/>
                          </a:solidFill>
                          <a:effectLst/>
                          <a:latin typeface="Consolas" panose="020B0609020204030204" pitchFamily="49" charset="0"/>
                        </a:rPr>
                        <a:t>))</a:t>
                      </a:r>
                    </a:p>
                  </a:txBody>
                  <a:tcPr/>
                </a:tc>
                <a:tc>
                  <a:txBody>
                    <a:bodyPr/>
                    <a:lstStyle/>
                    <a:p>
                      <a:endParaRPr lang="nb-NO" dirty="0"/>
                    </a:p>
                  </a:txBody>
                  <a:tcPr/>
                </a:tc>
                <a:extLst>
                  <a:ext uri="{0D108BD9-81ED-4DB2-BD59-A6C34878D82A}">
                    <a16:rowId xmlns:a16="http://schemas.microsoft.com/office/drawing/2014/main" val="1668408127"/>
                  </a:ext>
                </a:extLst>
              </a:tr>
              <a:tr h="370840">
                <a:tc>
                  <a:txBody>
                    <a:bodyPr/>
                    <a:lstStyle/>
                    <a:p>
                      <a:r>
                        <a:rPr lang="nb-NO" dirty="0" err="1"/>
                        <a:t>Buestykke</a:t>
                      </a:r>
                      <a:endParaRPr lang="nb-NO" dirty="0"/>
                    </a:p>
                  </a:txBody>
                  <a:tcPr/>
                </a:tc>
                <a:tc>
                  <a:txBody>
                    <a:bodyPr/>
                    <a:lstStyle/>
                    <a:p>
                      <a:r>
                        <a:rPr lang="nb-NO" dirty="0"/>
                        <a:t>.</a:t>
                      </a:r>
                      <a:r>
                        <a:rPr lang="nb-NO" dirty="0" err="1"/>
                        <a:t>arc</a:t>
                      </a:r>
                      <a:endParaRPr lang="nb-NO" dirty="0"/>
                    </a:p>
                  </a:txBody>
                  <a:tcPr/>
                </a:tc>
                <a:tc>
                  <a:txBody>
                    <a:bodyPr/>
                    <a:lstStyle/>
                    <a:p>
                      <a:r>
                        <a:rPr lang="nb-NO" dirty="0"/>
                        <a:t>O, F, </a:t>
                      </a:r>
                      <a:r>
                        <a:rPr lang="nb-NO" dirty="0" err="1"/>
                        <a:t>Rect</a:t>
                      </a:r>
                      <a:r>
                        <a:rPr lang="nb-NO" dirty="0"/>
                        <a:t>, Vinkel Start, Vinkel slutt i radianer.</a:t>
                      </a:r>
                      <a:br>
                        <a:rPr lang="nb-NO" dirty="0"/>
                      </a:br>
                      <a:r>
                        <a:rPr lang="nb-NO" dirty="0"/>
                        <a:t>Fra 0 til 2 pi.</a:t>
                      </a:r>
                    </a:p>
                  </a:txBody>
                  <a:tcPr/>
                </a:tc>
                <a:tc>
                  <a:txBody>
                    <a:bodyPr/>
                    <a:lstStyle/>
                    <a:p>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A31515"/>
                          </a:solidFill>
                          <a:effectLst/>
                          <a:latin typeface="Consolas" panose="020B0609020204030204" pitchFamily="49" charset="0"/>
                        </a:rPr>
                        <a:t>"red</a:t>
                      </a:r>
                      <a:r>
                        <a:rPr lang="nb-NO" b="0" dirty="0">
                          <a:solidFill>
                            <a:srgbClr val="A31515"/>
                          </a:solidFill>
                          <a:effectLst/>
                          <a:latin typeface="Consolas" panose="020B0609020204030204" pitchFamily="49" charset="0"/>
                        </a:rPr>
                        <a:t>"</a:t>
                      </a:r>
                      <a:r>
                        <a:rPr lang="nb-NO" b="0" dirty="0">
                          <a:solidFill>
                            <a:srgbClr val="000000"/>
                          </a:solidFill>
                          <a:effectLst/>
                          <a:latin typeface="Consolas" panose="020B0609020204030204" pitchFamily="49" charset="0"/>
                        </a:rPr>
                        <a:t>,</a:t>
                      </a:r>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200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200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50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50</a:t>
                      </a:r>
                      <a:r>
                        <a:rPr lang="nb-NO" b="0" dirty="0">
                          <a:solidFill>
                            <a:srgbClr val="000000"/>
                          </a:solidFill>
                          <a:effectLst/>
                          <a:latin typeface="Consolas" panose="020B0609020204030204" pitchFamily="49" charset="0"/>
                        </a:rPr>
                        <a:t>),</a:t>
                      </a:r>
                      <a:br>
                        <a:rPr lang="nb-NO" b="0" dirty="0">
                          <a:solidFill>
                            <a:srgbClr val="000000"/>
                          </a:solidFill>
                          <a:effectLst/>
                          <a:latin typeface="Consolas" panose="020B0609020204030204" pitchFamily="49" charset="0"/>
                        </a:rPr>
                      </a:b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0.5</a:t>
                      </a:r>
                      <a:r>
                        <a:rPr lang="nb-NO" b="0" dirty="0">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math</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pi</a:t>
                      </a:r>
                      <a:r>
                        <a:rPr lang="nb-NO" b="0" dirty="0">
                          <a:solidFill>
                            <a:srgbClr val="000000"/>
                          </a:solidFill>
                          <a:effectLst/>
                          <a:latin typeface="Consolas" panose="020B0609020204030204" pitchFamily="49" charset="0"/>
                        </a:rPr>
                        <a:t>)</a:t>
                      </a:r>
                    </a:p>
                  </a:txBody>
                  <a:tcPr/>
                </a:tc>
                <a:tc>
                  <a:txBody>
                    <a:bodyPr/>
                    <a:lstStyle/>
                    <a:p>
                      <a:endParaRPr lang="nb-NO" dirty="0"/>
                    </a:p>
                  </a:txBody>
                  <a:tcPr/>
                </a:tc>
                <a:extLst>
                  <a:ext uri="{0D108BD9-81ED-4DB2-BD59-A6C34878D82A}">
                    <a16:rowId xmlns:a16="http://schemas.microsoft.com/office/drawing/2014/main" val="827804968"/>
                  </a:ext>
                </a:extLst>
              </a:tr>
              <a:tr h="370840">
                <a:tc>
                  <a:txBody>
                    <a:bodyPr/>
                    <a:lstStyle/>
                    <a:p>
                      <a:r>
                        <a:rPr lang="nb-NO" dirty="0"/>
                        <a:t>Linjer*</a:t>
                      </a:r>
                    </a:p>
                  </a:txBody>
                  <a:tcPr/>
                </a:tc>
                <a:tc>
                  <a:txBody>
                    <a:bodyPr/>
                    <a:lstStyle/>
                    <a:p>
                      <a:r>
                        <a:rPr lang="nb-NO" dirty="0"/>
                        <a:t>.lines</a:t>
                      </a:r>
                    </a:p>
                  </a:txBody>
                  <a:tcPr/>
                </a:tc>
                <a:tc>
                  <a:txBody>
                    <a:bodyPr/>
                    <a:lstStyle/>
                    <a:p>
                      <a:r>
                        <a:rPr lang="nb-NO" dirty="0"/>
                        <a:t>O,F, lukket?, [Punkter]</a:t>
                      </a:r>
                    </a:p>
                  </a:txBody>
                  <a:tcPr/>
                </a:tc>
                <a:tc>
                  <a:txBody>
                    <a:bodyPr/>
                    <a:lstStyle/>
                    <a:p>
                      <a:r>
                        <a:rPr lang="nb-NO" sz="600" b="0" dirty="0" err="1">
                          <a:solidFill>
                            <a:srgbClr val="001080"/>
                          </a:solidFill>
                          <a:effectLst/>
                          <a:latin typeface="Consolas" panose="020B0609020204030204" pitchFamily="49" charset="0"/>
                        </a:rPr>
                        <a:t>pkt</a:t>
                      </a:r>
                      <a:r>
                        <a:rPr lang="nb-NO" sz="600" b="0" dirty="0">
                          <a:solidFill>
                            <a:srgbClr val="000000"/>
                          </a:solidFill>
                          <a:effectLst/>
                          <a:latin typeface="Consolas" panose="020B0609020204030204" pitchFamily="49" charset="0"/>
                        </a:rPr>
                        <a:t>=[]</a:t>
                      </a:r>
                    </a:p>
                    <a:p>
                      <a:r>
                        <a:rPr lang="nb-NO" sz="600" b="0" dirty="0">
                          <a:solidFill>
                            <a:srgbClr val="AF00DB"/>
                          </a:solidFill>
                          <a:effectLst/>
                          <a:latin typeface="Consolas" panose="020B0609020204030204" pitchFamily="49" charset="0"/>
                        </a:rPr>
                        <a:t>for</a:t>
                      </a:r>
                      <a:r>
                        <a:rPr lang="nb-NO" sz="600" b="0" dirty="0">
                          <a:solidFill>
                            <a:srgbClr val="000000"/>
                          </a:solidFill>
                          <a:effectLst/>
                          <a:latin typeface="Consolas" panose="020B0609020204030204" pitchFamily="49" charset="0"/>
                        </a:rPr>
                        <a:t> </a:t>
                      </a:r>
                      <a:r>
                        <a:rPr lang="nb-NO" sz="600" b="0" dirty="0">
                          <a:solidFill>
                            <a:srgbClr val="001080"/>
                          </a:solidFill>
                          <a:effectLst/>
                          <a:latin typeface="Consolas" panose="020B0609020204030204" pitchFamily="49" charset="0"/>
                        </a:rPr>
                        <a:t>i</a:t>
                      </a:r>
                      <a:r>
                        <a:rPr lang="nb-NO" sz="600" b="0" dirty="0">
                          <a:solidFill>
                            <a:srgbClr val="000000"/>
                          </a:solidFill>
                          <a:effectLst/>
                          <a:latin typeface="Consolas" panose="020B0609020204030204" pitchFamily="49" charset="0"/>
                        </a:rPr>
                        <a:t> </a:t>
                      </a:r>
                      <a:r>
                        <a:rPr lang="nb-NO" sz="600" b="0" dirty="0">
                          <a:solidFill>
                            <a:srgbClr val="AF00DB"/>
                          </a:solidFill>
                          <a:effectLst/>
                          <a:latin typeface="Consolas" panose="020B0609020204030204" pitchFamily="49" charset="0"/>
                        </a:rPr>
                        <a:t>in</a:t>
                      </a:r>
                      <a:r>
                        <a:rPr lang="nb-NO" sz="600" b="0" dirty="0">
                          <a:solidFill>
                            <a:srgbClr val="000000"/>
                          </a:solidFill>
                          <a:effectLst/>
                          <a:latin typeface="Consolas" panose="020B0609020204030204" pitchFamily="49" charset="0"/>
                        </a:rPr>
                        <a:t> </a:t>
                      </a:r>
                      <a:r>
                        <a:rPr lang="nb-NO" sz="600" b="0" dirty="0">
                          <a:solidFill>
                            <a:srgbClr val="267F99"/>
                          </a:solidFill>
                          <a:effectLst/>
                          <a:latin typeface="Consolas" panose="020B0609020204030204" pitchFamily="49" charset="0"/>
                        </a:rPr>
                        <a:t>range</a:t>
                      </a:r>
                      <a:r>
                        <a:rPr lang="nb-NO" sz="600" b="0" dirty="0">
                          <a:solidFill>
                            <a:srgbClr val="000000"/>
                          </a:solidFill>
                          <a:effectLst/>
                          <a:latin typeface="Consolas" panose="020B0609020204030204" pitchFamily="49" charset="0"/>
                        </a:rPr>
                        <a:t>(</a:t>
                      </a:r>
                      <a:r>
                        <a:rPr lang="nb-NO" sz="600" b="0" dirty="0">
                          <a:solidFill>
                            <a:srgbClr val="098658"/>
                          </a:solidFill>
                          <a:effectLst/>
                          <a:latin typeface="Consolas" panose="020B0609020204030204" pitchFamily="49" charset="0"/>
                        </a:rPr>
                        <a:t>150</a:t>
                      </a:r>
                      <a:r>
                        <a:rPr lang="nb-NO" sz="600" b="0" dirty="0">
                          <a:solidFill>
                            <a:srgbClr val="000000"/>
                          </a:solidFill>
                          <a:effectLst/>
                          <a:latin typeface="Consolas" panose="020B0609020204030204" pitchFamily="49" charset="0"/>
                        </a:rPr>
                        <a:t>,</a:t>
                      </a:r>
                      <a:r>
                        <a:rPr lang="nb-NO" sz="600" b="0" dirty="0">
                          <a:solidFill>
                            <a:srgbClr val="098658"/>
                          </a:solidFill>
                          <a:effectLst/>
                          <a:latin typeface="Consolas" panose="020B0609020204030204" pitchFamily="49" charset="0"/>
                        </a:rPr>
                        <a:t>200</a:t>
                      </a:r>
                      <a:r>
                        <a:rPr lang="nb-NO" sz="600" b="0" dirty="0">
                          <a:solidFill>
                            <a:srgbClr val="000000"/>
                          </a:solidFill>
                          <a:effectLst/>
                          <a:latin typeface="Consolas" panose="020B0609020204030204" pitchFamily="49" charset="0"/>
                        </a:rPr>
                        <a:t>,</a:t>
                      </a:r>
                      <a:r>
                        <a:rPr lang="nb-NO" sz="600" b="0" dirty="0">
                          <a:solidFill>
                            <a:srgbClr val="098658"/>
                          </a:solidFill>
                          <a:effectLst/>
                          <a:latin typeface="Consolas" panose="020B0609020204030204" pitchFamily="49" charset="0"/>
                        </a:rPr>
                        <a:t>5</a:t>
                      </a:r>
                      <a:r>
                        <a:rPr lang="nb-NO" sz="600" b="0" dirty="0">
                          <a:solidFill>
                            <a:srgbClr val="000000"/>
                          </a:solidFill>
                          <a:effectLst/>
                          <a:latin typeface="Consolas" panose="020B0609020204030204" pitchFamily="49" charset="0"/>
                        </a:rPr>
                        <a:t>):</a:t>
                      </a:r>
                    </a:p>
                    <a:p>
                      <a:r>
                        <a:rPr lang="nb-NO" sz="600" b="0" dirty="0">
                          <a:solidFill>
                            <a:srgbClr val="000000"/>
                          </a:solidFill>
                          <a:effectLst/>
                          <a:latin typeface="Consolas" panose="020B0609020204030204" pitchFamily="49" charset="0"/>
                        </a:rPr>
                        <a:t>    </a:t>
                      </a:r>
                      <a:r>
                        <a:rPr lang="nb-NO" sz="600" b="0" dirty="0" err="1">
                          <a:solidFill>
                            <a:srgbClr val="001080"/>
                          </a:solidFill>
                          <a:effectLst/>
                          <a:latin typeface="Consolas" panose="020B0609020204030204" pitchFamily="49" charset="0"/>
                        </a:rPr>
                        <a:t>pkt</a:t>
                      </a:r>
                      <a:r>
                        <a:rPr lang="nb-NO" sz="600" b="0" dirty="0" err="1">
                          <a:solidFill>
                            <a:srgbClr val="000000"/>
                          </a:solidFill>
                          <a:effectLst/>
                          <a:latin typeface="Consolas" panose="020B0609020204030204" pitchFamily="49" charset="0"/>
                        </a:rPr>
                        <a:t>.</a:t>
                      </a:r>
                      <a:r>
                        <a:rPr lang="nb-NO" sz="600" b="0" dirty="0" err="1">
                          <a:solidFill>
                            <a:srgbClr val="795E26"/>
                          </a:solidFill>
                          <a:effectLst/>
                          <a:latin typeface="Consolas" panose="020B0609020204030204" pitchFamily="49" charset="0"/>
                        </a:rPr>
                        <a:t>append</a:t>
                      </a:r>
                      <a:r>
                        <a:rPr lang="nb-NO" sz="600" b="0" dirty="0">
                          <a:solidFill>
                            <a:srgbClr val="000000"/>
                          </a:solidFill>
                          <a:effectLst/>
                          <a:latin typeface="Consolas" panose="020B0609020204030204" pitchFamily="49" charset="0"/>
                        </a:rPr>
                        <a:t>( (</a:t>
                      </a:r>
                      <a:r>
                        <a:rPr lang="nb-NO" sz="600" b="0" dirty="0" err="1">
                          <a:solidFill>
                            <a:srgbClr val="001080"/>
                          </a:solidFill>
                          <a:effectLst/>
                          <a:latin typeface="Consolas" panose="020B0609020204030204" pitchFamily="49" charset="0"/>
                        </a:rPr>
                        <a:t>i</a:t>
                      </a:r>
                      <a:r>
                        <a:rPr lang="nb-NO" sz="600" b="0" dirty="0" err="1">
                          <a:solidFill>
                            <a:srgbClr val="000000"/>
                          </a:solidFill>
                          <a:effectLst/>
                          <a:latin typeface="Consolas" panose="020B0609020204030204" pitchFamily="49" charset="0"/>
                        </a:rPr>
                        <a:t>,</a:t>
                      </a:r>
                      <a:r>
                        <a:rPr lang="nb-NO" sz="600" b="0" dirty="0" err="1">
                          <a:solidFill>
                            <a:srgbClr val="267F99"/>
                          </a:solidFill>
                          <a:effectLst/>
                          <a:latin typeface="Consolas" panose="020B0609020204030204" pitchFamily="49" charset="0"/>
                        </a:rPr>
                        <a:t>random</a:t>
                      </a:r>
                      <a:r>
                        <a:rPr lang="nb-NO" sz="600" b="0" dirty="0" err="1">
                          <a:solidFill>
                            <a:srgbClr val="000000"/>
                          </a:solidFill>
                          <a:effectLst/>
                          <a:latin typeface="Consolas" panose="020B0609020204030204" pitchFamily="49" charset="0"/>
                        </a:rPr>
                        <a:t>.</a:t>
                      </a:r>
                      <a:r>
                        <a:rPr lang="nb-NO" sz="600" b="0" dirty="0" err="1">
                          <a:solidFill>
                            <a:srgbClr val="001080"/>
                          </a:solidFill>
                          <a:effectLst/>
                          <a:latin typeface="Consolas" panose="020B0609020204030204" pitchFamily="49" charset="0"/>
                        </a:rPr>
                        <a:t>randint</a:t>
                      </a:r>
                      <a:r>
                        <a:rPr lang="nb-NO" sz="600" b="0" dirty="0">
                          <a:solidFill>
                            <a:srgbClr val="000000"/>
                          </a:solidFill>
                          <a:effectLst/>
                          <a:latin typeface="Consolas" panose="020B0609020204030204" pitchFamily="49" charset="0"/>
                        </a:rPr>
                        <a:t>(</a:t>
                      </a:r>
                      <a:r>
                        <a:rPr lang="nb-NO" sz="600" b="0" dirty="0">
                          <a:solidFill>
                            <a:srgbClr val="001080"/>
                          </a:solidFill>
                          <a:effectLst/>
                          <a:latin typeface="Consolas" panose="020B0609020204030204" pitchFamily="49" charset="0"/>
                        </a:rPr>
                        <a:t>i</a:t>
                      </a:r>
                      <a:r>
                        <a:rPr lang="nb-NO" sz="600" b="0" dirty="0">
                          <a:solidFill>
                            <a:srgbClr val="000000"/>
                          </a:solidFill>
                          <a:effectLst/>
                          <a:latin typeface="Consolas" panose="020B0609020204030204" pitchFamily="49" charset="0"/>
                        </a:rPr>
                        <a:t>,</a:t>
                      </a:r>
                      <a:r>
                        <a:rPr lang="nb-NO" sz="600" b="0" dirty="0">
                          <a:solidFill>
                            <a:srgbClr val="098658"/>
                          </a:solidFill>
                          <a:effectLst/>
                          <a:latin typeface="Consolas" panose="020B0609020204030204" pitchFamily="49" charset="0"/>
                        </a:rPr>
                        <a:t>200</a:t>
                      </a:r>
                      <a:r>
                        <a:rPr lang="nb-NO" sz="600" b="0" dirty="0">
                          <a:solidFill>
                            <a:srgbClr val="000000"/>
                          </a:solidFill>
                          <a:effectLst/>
                          <a:latin typeface="Consolas" panose="020B0609020204030204" pitchFamily="49" charset="0"/>
                        </a:rPr>
                        <a:t>)) )</a:t>
                      </a:r>
                    </a:p>
                    <a:p>
                      <a:r>
                        <a:rPr lang="nb-NO" sz="600" b="0" dirty="0" err="1">
                          <a:solidFill>
                            <a:srgbClr val="267F99"/>
                          </a:solidFill>
                          <a:effectLst/>
                          <a:latin typeface="Consolas" panose="020B0609020204030204" pitchFamily="49" charset="0"/>
                        </a:rPr>
                        <a:t>pg</a:t>
                      </a:r>
                      <a:r>
                        <a:rPr lang="nb-NO" sz="600" b="0" dirty="0" err="1">
                          <a:solidFill>
                            <a:srgbClr val="000000"/>
                          </a:solidFill>
                          <a:effectLst/>
                          <a:latin typeface="Consolas" panose="020B0609020204030204" pitchFamily="49" charset="0"/>
                        </a:rPr>
                        <a:t>.</a:t>
                      </a:r>
                      <a:r>
                        <a:rPr lang="nb-NO" sz="600" b="0" dirty="0" err="1">
                          <a:solidFill>
                            <a:srgbClr val="267F99"/>
                          </a:solidFill>
                          <a:effectLst/>
                          <a:latin typeface="Consolas" panose="020B0609020204030204" pitchFamily="49" charset="0"/>
                        </a:rPr>
                        <a:t>draw</a:t>
                      </a:r>
                      <a:r>
                        <a:rPr lang="nb-NO" sz="600" b="0" dirty="0" err="1">
                          <a:solidFill>
                            <a:srgbClr val="000000"/>
                          </a:solidFill>
                          <a:effectLst/>
                          <a:latin typeface="Consolas" panose="020B0609020204030204" pitchFamily="49" charset="0"/>
                        </a:rPr>
                        <a:t>.</a:t>
                      </a:r>
                      <a:r>
                        <a:rPr lang="nb-NO" sz="600" b="0" dirty="0" err="1">
                          <a:solidFill>
                            <a:srgbClr val="795E26"/>
                          </a:solidFill>
                          <a:effectLst/>
                          <a:latin typeface="Consolas" panose="020B0609020204030204" pitchFamily="49" charset="0"/>
                        </a:rPr>
                        <a:t>lines</a:t>
                      </a:r>
                      <a:r>
                        <a:rPr lang="nb-NO" sz="600" b="0" dirty="0">
                          <a:solidFill>
                            <a:srgbClr val="000000"/>
                          </a:solidFill>
                          <a:effectLst/>
                          <a:latin typeface="Consolas" panose="020B0609020204030204" pitchFamily="49" charset="0"/>
                        </a:rPr>
                        <a:t>(</a:t>
                      </a:r>
                      <a:r>
                        <a:rPr lang="nb-NO" sz="600" b="0" dirty="0">
                          <a:solidFill>
                            <a:srgbClr val="001080"/>
                          </a:solidFill>
                          <a:effectLst/>
                          <a:latin typeface="Consolas" panose="020B0609020204030204" pitchFamily="49" charset="0"/>
                        </a:rPr>
                        <a:t>vindu</a:t>
                      </a:r>
                      <a:r>
                        <a:rPr lang="nb-NO" sz="600" b="0" dirty="0">
                          <a:solidFill>
                            <a:srgbClr val="000000"/>
                          </a:solidFill>
                          <a:effectLst/>
                          <a:latin typeface="Consolas" panose="020B0609020204030204" pitchFamily="49" charset="0"/>
                        </a:rPr>
                        <a:t>, </a:t>
                      </a:r>
                      <a:r>
                        <a:rPr lang="nb-NO" sz="600" b="0" dirty="0">
                          <a:solidFill>
                            <a:srgbClr val="A31515"/>
                          </a:solidFill>
                          <a:effectLst/>
                          <a:latin typeface="Consolas" panose="020B0609020204030204" pitchFamily="49" charset="0"/>
                        </a:rPr>
                        <a:t>"</a:t>
                      </a:r>
                      <a:r>
                        <a:rPr lang="nb-NO" sz="600" b="0" dirty="0" err="1">
                          <a:solidFill>
                            <a:srgbClr val="A31515"/>
                          </a:solidFill>
                          <a:effectLst/>
                          <a:latin typeface="Consolas" panose="020B0609020204030204" pitchFamily="49" charset="0"/>
                        </a:rPr>
                        <a:t>black</a:t>
                      </a:r>
                      <a:r>
                        <a:rPr lang="nb-NO" sz="600" b="0" dirty="0">
                          <a:solidFill>
                            <a:srgbClr val="A31515"/>
                          </a:solidFill>
                          <a:effectLst/>
                          <a:latin typeface="Consolas" panose="020B0609020204030204" pitchFamily="49" charset="0"/>
                        </a:rPr>
                        <a:t>"</a:t>
                      </a:r>
                      <a:r>
                        <a:rPr lang="nb-NO" sz="600" b="0" dirty="0">
                          <a:solidFill>
                            <a:srgbClr val="000000"/>
                          </a:solidFill>
                          <a:effectLst/>
                          <a:latin typeface="Consolas" panose="020B0609020204030204" pitchFamily="49" charset="0"/>
                        </a:rPr>
                        <a:t>, </a:t>
                      </a:r>
                      <a:r>
                        <a:rPr lang="nb-NO" sz="600" b="0" dirty="0">
                          <a:solidFill>
                            <a:srgbClr val="0000FF"/>
                          </a:solidFill>
                          <a:effectLst/>
                          <a:latin typeface="Consolas" panose="020B0609020204030204" pitchFamily="49" charset="0"/>
                        </a:rPr>
                        <a:t>True</a:t>
                      </a:r>
                      <a:r>
                        <a:rPr lang="nb-NO" sz="600" b="0" dirty="0">
                          <a:solidFill>
                            <a:srgbClr val="000000"/>
                          </a:solidFill>
                          <a:effectLst/>
                          <a:latin typeface="Consolas" panose="020B0609020204030204" pitchFamily="49" charset="0"/>
                        </a:rPr>
                        <a:t>, </a:t>
                      </a:r>
                      <a:r>
                        <a:rPr lang="nb-NO" sz="600" b="0" dirty="0" err="1">
                          <a:solidFill>
                            <a:srgbClr val="001080"/>
                          </a:solidFill>
                          <a:effectLst/>
                          <a:latin typeface="Consolas" panose="020B0609020204030204" pitchFamily="49" charset="0"/>
                        </a:rPr>
                        <a:t>pkt</a:t>
                      </a:r>
                      <a:r>
                        <a:rPr lang="nb-NO" sz="600" b="0" dirty="0">
                          <a:solidFill>
                            <a:srgbClr val="000000"/>
                          </a:solidFill>
                          <a:effectLst/>
                          <a:latin typeface="Consolas" panose="020B0609020204030204" pitchFamily="49" charset="0"/>
                        </a:rPr>
                        <a:t>)</a:t>
                      </a:r>
                    </a:p>
                  </a:txBody>
                  <a:tcPr/>
                </a:tc>
                <a:tc>
                  <a:txBody>
                    <a:bodyPr/>
                    <a:lstStyle/>
                    <a:p>
                      <a:endParaRPr lang="nb-NO" dirty="0"/>
                    </a:p>
                  </a:txBody>
                  <a:tcPr/>
                </a:tc>
                <a:extLst>
                  <a:ext uri="{0D108BD9-81ED-4DB2-BD59-A6C34878D82A}">
                    <a16:rowId xmlns:a16="http://schemas.microsoft.com/office/drawing/2014/main" val="3913246680"/>
                  </a:ext>
                </a:extLst>
              </a:tr>
              <a:tr h="370840">
                <a:tc>
                  <a:txBody>
                    <a:bodyPr/>
                    <a:lstStyle/>
                    <a:p>
                      <a:r>
                        <a:rPr lang="nb-NO" dirty="0"/>
                        <a:t>Polygon</a:t>
                      </a:r>
                    </a:p>
                  </a:txBody>
                  <a:tcPr/>
                </a:tc>
                <a:tc>
                  <a:txBody>
                    <a:bodyPr/>
                    <a:lstStyle/>
                    <a:p>
                      <a:r>
                        <a:rPr lang="nb-NO" dirty="0"/>
                        <a:t>.polygon</a:t>
                      </a:r>
                    </a:p>
                  </a:txBody>
                  <a:tcPr/>
                </a:tc>
                <a:tc>
                  <a:txBody>
                    <a:bodyPr/>
                    <a:lstStyle/>
                    <a:p>
                      <a:r>
                        <a:rPr lang="nb-NO" dirty="0"/>
                        <a:t>O,F, [punkter]</a:t>
                      </a:r>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895644297"/>
                  </a:ext>
                </a:extLst>
              </a:tr>
            </a:tbl>
          </a:graphicData>
        </a:graphic>
      </p:graphicFrame>
      <p:sp>
        <p:nvSpPr>
          <p:cNvPr id="5" name="Rektangel 4">
            <a:extLst>
              <a:ext uri="{FF2B5EF4-FFF2-40B4-BE49-F238E27FC236}">
                <a16:creationId xmlns:a16="http://schemas.microsoft.com/office/drawing/2014/main" id="{5E2C44DD-DD99-F5FF-F10D-B9C61C86E65D}"/>
              </a:ext>
            </a:extLst>
          </p:cNvPr>
          <p:cNvSpPr/>
          <p:nvPr/>
        </p:nvSpPr>
        <p:spPr>
          <a:xfrm>
            <a:off x="9829915" y="2633237"/>
            <a:ext cx="1133475" cy="400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b-NO"/>
          </a:p>
        </p:txBody>
      </p:sp>
      <p:sp>
        <p:nvSpPr>
          <p:cNvPr id="7" name="TekstSylinder 6">
            <a:extLst>
              <a:ext uri="{FF2B5EF4-FFF2-40B4-BE49-F238E27FC236}">
                <a16:creationId xmlns:a16="http://schemas.microsoft.com/office/drawing/2014/main" id="{6BA8E203-5A46-9B60-D7BA-A575BD7E2B40}"/>
              </a:ext>
            </a:extLst>
          </p:cNvPr>
          <p:cNvSpPr txBox="1"/>
          <p:nvPr/>
        </p:nvSpPr>
        <p:spPr>
          <a:xfrm>
            <a:off x="733425" y="1690688"/>
            <a:ext cx="6096000" cy="369332"/>
          </a:xfrm>
          <a:prstGeom prst="rect">
            <a:avLst/>
          </a:prstGeom>
          <a:noFill/>
        </p:spPr>
        <p:txBody>
          <a:bodyPr wrap="square">
            <a:spAutoFit/>
          </a:bodyPr>
          <a:lstStyle/>
          <a:p>
            <a:r>
              <a:rPr lang="nb-NO" dirty="0" err="1">
                <a:hlinkClick r:id="rId2"/>
              </a:rPr>
              <a:t>pygame.draw</a:t>
            </a:r>
            <a:r>
              <a:rPr lang="nb-NO" dirty="0">
                <a:hlinkClick r:id="rId2"/>
              </a:rPr>
              <a:t> — </a:t>
            </a:r>
            <a:r>
              <a:rPr lang="nb-NO" dirty="0" err="1">
                <a:hlinkClick r:id="rId2"/>
              </a:rPr>
              <a:t>pygame</a:t>
            </a:r>
            <a:r>
              <a:rPr lang="nb-NO" dirty="0">
                <a:hlinkClick r:id="rId2"/>
              </a:rPr>
              <a:t> v2.1.4 </a:t>
            </a:r>
            <a:r>
              <a:rPr lang="nb-NO" dirty="0" err="1">
                <a:hlinkClick r:id="rId2"/>
              </a:rPr>
              <a:t>documentation</a:t>
            </a:r>
            <a:endParaRPr lang="nb-NO" dirty="0"/>
          </a:p>
        </p:txBody>
      </p:sp>
      <p:pic>
        <p:nvPicPr>
          <p:cNvPr id="9" name="Bilde 8">
            <a:extLst>
              <a:ext uri="{FF2B5EF4-FFF2-40B4-BE49-F238E27FC236}">
                <a16:creationId xmlns:a16="http://schemas.microsoft.com/office/drawing/2014/main" id="{B138E78F-49EA-8D78-F4C2-EE53AC924497}"/>
              </a:ext>
            </a:extLst>
          </p:cNvPr>
          <p:cNvPicPr>
            <a:picLocks noChangeAspect="1"/>
          </p:cNvPicPr>
          <p:nvPr/>
        </p:nvPicPr>
        <p:blipFill>
          <a:blip r:embed="rId3"/>
          <a:stretch>
            <a:fillRect/>
          </a:stretch>
        </p:blipFill>
        <p:spPr>
          <a:xfrm>
            <a:off x="9653599" y="3143280"/>
            <a:ext cx="561848" cy="551815"/>
          </a:xfrm>
          <a:prstGeom prst="rect">
            <a:avLst/>
          </a:prstGeom>
        </p:spPr>
      </p:pic>
      <p:pic>
        <p:nvPicPr>
          <p:cNvPr id="11" name="Bilde 10">
            <a:extLst>
              <a:ext uri="{FF2B5EF4-FFF2-40B4-BE49-F238E27FC236}">
                <a16:creationId xmlns:a16="http://schemas.microsoft.com/office/drawing/2014/main" id="{13A8F651-D030-FF8A-1D48-4F71F393709E}"/>
              </a:ext>
            </a:extLst>
          </p:cNvPr>
          <p:cNvPicPr>
            <a:picLocks noChangeAspect="1"/>
          </p:cNvPicPr>
          <p:nvPr/>
        </p:nvPicPr>
        <p:blipFill>
          <a:blip r:embed="rId4"/>
          <a:stretch>
            <a:fillRect/>
          </a:stretch>
        </p:blipFill>
        <p:spPr>
          <a:xfrm>
            <a:off x="10120184" y="3577599"/>
            <a:ext cx="666843" cy="409632"/>
          </a:xfrm>
          <a:prstGeom prst="rect">
            <a:avLst/>
          </a:prstGeom>
        </p:spPr>
      </p:pic>
      <p:pic>
        <p:nvPicPr>
          <p:cNvPr id="13" name="Bilde 12">
            <a:extLst>
              <a:ext uri="{FF2B5EF4-FFF2-40B4-BE49-F238E27FC236}">
                <a16:creationId xmlns:a16="http://schemas.microsoft.com/office/drawing/2014/main" id="{842350C0-983A-0595-42CE-CE9515F3BCED}"/>
              </a:ext>
            </a:extLst>
          </p:cNvPr>
          <p:cNvPicPr>
            <a:picLocks noChangeAspect="1"/>
          </p:cNvPicPr>
          <p:nvPr/>
        </p:nvPicPr>
        <p:blipFill>
          <a:blip r:embed="rId5"/>
          <a:stretch>
            <a:fillRect/>
          </a:stretch>
        </p:blipFill>
        <p:spPr>
          <a:xfrm>
            <a:off x="9863178" y="4742779"/>
            <a:ext cx="743054" cy="743054"/>
          </a:xfrm>
          <a:prstGeom prst="rect">
            <a:avLst/>
          </a:prstGeom>
        </p:spPr>
      </p:pic>
      <p:pic>
        <p:nvPicPr>
          <p:cNvPr id="15" name="Bilde 14">
            <a:extLst>
              <a:ext uri="{FF2B5EF4-FFF2-40B4-BE49-F238E27FC236}">
                <a16:creationId xmlns:a16="http://schemas.microsoft.com/office/drawing/2014/main" id="{56C93B27-F03A-CD5B-A08B-1AC572732375}"/>
              </a:ext>
            </a:extLst>
          </p:cNvPr>
          <p:cNvPicPr>
            <a:picLocks noChangeAspect="1"/>
          </p:cNvPicPr>
          <p:nvPr/>
        </p:nvPicPr>
        <p:blipFill>
          <a:blip r:embed="rId6"/>
          <a:stretch>
            <a:fillRect/>
          </a:stretch>
        </p:blipFill>
        <p:spPr>
          <a:xfrm>
            <a:off x="9653599" y="4146088"/>
            <a:ext cx="743054" cy="438211"/>
          </a:xfrm>
          <a:prstGeom prst="rect">
            <a:avLst/>
          </a:prstGeom>
        </p:spPr>
      </p:pic>
      <p:pic>
        <p:nvPicPr>
          <p:cNvPr id="17" name="Bilde 16">
            <a:extLst>
              <a:ext uri="{FF2B5EF4-FFF2-40B4-BE49-F238E27FC236}">
                <a16:creationId xmlns:a16="http://schemas.microsoft.com/office/drawing/2014/main" id="{93C29D2E-B2BD-8206-2DE0-9CFAC567EFC3}"/>
              </a:ext>
            </a:extLst>
          </p:cNvPr>
          <p:cNvPicPr>
            <a:picLocks noChangeAspect="1"/>
          </p:cNvPicPr>
          <p:nvPr/>
        </p:nvPicPr>
        <p:blipFill>
          <a:blip r:embed="rId7"/>
          <a:stretch>
            <a:fillRect/>
          </a:stretch>
        </p:blipFill>
        <p:spPr>
          <a:xfrm>
            <a:off x="9172417" y="5404587"/>
            <a:ext cx="762106" cy="657317"/>
          </a:xfrm>
          <a:prstGeom prst="rect">
            <a:avLst/>
          </a:prstGeom>
        </p:spPr>
      </p:pic>
      <p:pic>
        <p:nvPicPr>
          <p:cNvPr id="21" name="Bilde 20">
            <a:extLst>
              <a:ext uri="{FF2B5EF4-FFF2-40B4-BE49-F238E27FC236}">
                <a16:creationId xmlns:a16="http://schemas.microsoft.com/office/drawing/2014/main" id="{3457FD8B-F902-0AB8-CD43-C67DCECA3748}"/>
              </a:ext>
            </a:extLst>
          </p:cNvPr>
          <p:cNvPicPr>
            <a:picLocks noChangeAspect="1"/>
          </p:cNvPicPr>
          <p:nvPr/>
        </p:nvPicPr>
        <p:blipFill>
          <a:blip r:embed="rId8"/>
          <a:stretch>
            <a:fillRect/>
          </a:stretch>
        </p:blipFill>
        <p:spPr>
          <a:xfrm>
            <a:off x="10101145" y="6024193"/>
            <a:ext cx="857370" cy="371527"/>
          </a:xfrm>
          <a:prstGeom prst="rect">
            <a:avLst/>
          </a:prstGeom>
        </p:spPr>
      </p:pic>
    </p:spTree>
    <p:extLst>
      <p:ext uri="{BB962C8B-B14F-4D97-AF65-F5344CB8AC3E}">
        <p14:creationId xmlns:p14="http://schemas.microsoft.com/office/powerpoint/2010/main" val="192692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2482F3F-E9EB-6D13-457C-B3849709F389}"/>
              </a:ext>
            </a:extLst>
          </p:cNvPr>
          <p:cNvSpPr>
            <a:spLocks noGrp="1"/>
          </p:cNvSpPr>
          <p:nvPr>
            <p:ph type="title"/>
          </p:nvPr>
        </p:nvSpPr>
        <p:spPr/>
        <p:txBody>
          <a:bodyPr/>
          <a:lstStyle/>
          <a:p>
            <a:r>
              <a:rPr lang="nb-NO" dirty="0"/>
              <a:t>Tekst i </a:t>
            </a:r>
            <a:r>
              <a:rPr lang="nb-NO" dirty="0" err="1"/>
              <a:t>Pygame</a:t>
            </a:r>
            <a:endParaRPr lang="nb-NO" dirty="0"/>
          </a:p>
        </p:txBody>
      </p:sp>
      <p:sp>
        <p:nvSpPr>
          <p:cNvPr id="3" name="Plassholder for innhold 2">
            <a:extLst>
              <a:ext uri="{FF2B5EF4-FFF2-40B4-BE49-F238E27FC236}">
                <a16:creationId xmlns:a16="http://schemas.microsoft.com/office/drawing/2014/main" id="{F91CB019-3FE0-4D70-80A5-83ECE5655DA8}"/>
              </a:ext>
            </a:extLst>
          </p:cNvPr>
          <p:cNvSpPr>
            <a:spLocks noGrp="1"/>
          </p:cNvSpPr>
          <p:nvPr>
            <p:ph idx="1"/>
          </p:nvPr>
        </p:nvSpPr>
        <p:spPr/>
        <p:txBody>
          <a:bodyPr>
            <a:normAutofit/>
          </a:bodyPr>
          <a:lstStyle/>
          <a:p>
            <a:pPr marL="0" indent="0">
              <a:buNone/>
            </a:pPr>
            <a:r>
              <a:rPr lang="nb-NO" sz="2400" b="0" dirty="0">
                <a:solidFill>
                  <a:srgbClr val="008000"/>
                </a:solidFill>
                <a:effectLst/>
                <a:latin typeface="Consolas" panose="020B0609020204030204" pitchFamily="49" charset="0"/>
              </a:rPr>
              <a:t># Angir hvilken skrifttype og tekststørrelse vi vil bruke på tekst</a:t>
            </a:r>
            <a:endParaRPr lang="nb-NO" sz="2400" b="0" dirty="0">
              <a:solidFill>
                <a:srgbClr val="000000"/>
              </a:solidFill>
              <a:effectLst/>
              <a:latin typeface="Consolas" panose="020B0609020204030204" pitchFamily="49" charset="0"/>
            </a:endParaRPr>
          </a:p>
          <a:p>
            <a:pPr marL="0" indent="0">
              <a:buNone/>
            </a:pPr>
            <a:r>
              <a:rPr lang="nb-NO" sz="2400" b="0" dirty="0">
                <a:solidFill>
                  <a:srgbClr val="001080"/>
                </a:solidFill>
                <a:effectLst/>
                <a:latin typeface="Consolas" panose="020B0609020204030204" pitchFamily="49" charset="0"/>
              </a:rPr>
              <a:t>font</a:t>
            </a:r>
            <a:r>
              <a:rPr lang="nb-NO" sz="2400" b="0" dirty="0">
                <a:solidFill>
                  <a:srgbClr val="000000"/>
                </a:solidFill>
                <a:effectLst/>
                <a:latin typeface="Consolas" panose="020B0609020204030204" pitchFamily="49" charset="0"/>
              </a:rPr>
              <a:t> = </a:t>
            </a:r>
            <a:r>
              <a:rPr lang="nb-NO" sz="2400" b="0" dirty="0" err="1">
                <a:solidFill>
                  <a:srgbClr val="267F99"/>
                </a:solidFill>
                <a:effectLst/>
                <a:latin typeface="Consolas" panose="020B0609020204030204" pitchFamily="49" charset="0"/>
              </a:rPr>
              <a:t>pg</a:t>
            </a:r>
            <a:r>
              <a:rPr lang="nb-NO" sz="2400" b="0" dirty="0" err="1">
                <a:solidFill>
                  <a:srgbClr val="000000"/>
                </a:solidFill>
                <a:effectLst/>
                <a:latin typeface="Consolas" panose="020B0609020204030204" pitchFamily="49" charset="0"/>
              </a:rPr>
              <a:t>.</a:t>
            </a:r>
            <a:r>
              <a:rPr lang="nb-NO" sz="2400" b="0" dirty="0" err="1">
                <a:solidFill>
                  <a:srgbClr val="267F99"/>
                </a:solidFill>
                <a:effectLst/>
                <a:latin typeface="Consolas" panose="020B0609020204030204" pitchFamily="49" charset="0"/>
              </a:rPr>
              <a:t>font</a:t>
            </a:r>
            <a:r>
              <a:rPr lang="nb-NO" sz="2400" b="0" dirty="0" err="1">
                <a:solidFill>
                  <a:srgbClr val="000000"/>
                </a:solidFill>
                <a:effectLst/>
                <a:latin typeface="Consolas" panose="020B0609020204030204" pitchFamily="49" charset="0"/>
              </a:rPr>
              <a:t>.</a:t>
            </a:r>
            <a:r>
              <a:rPr lang="nb-NO" sz="2400" b="0" dirty="0" err="1">
                <a:solidFill>
                  <a:srgbClr val="795E26"/>
                </a:solidFill>
                <a:effectLst/>
                <a:latin typeface="Consolas" panose="020B0609020204030204" pitchFamily="49" charset="0"/>
              </a:rPr>
              <a:t>SysFont</a:t>
            </a:r>
            <a:r>
              <a:rPr lang="nb-NO" sz="2400" b="0" dirty="0">
                <a:solidFill>
                  <a:srgbClr val="000000"/>
                </a:solidFill>
                <a:effectLst/>
                <a:latin typeface="Consolas" panose="020B0609020204030204" pitchFamily="49" charset="0"/>
              </a:rPr>
              <a:t>(</a:t>
            </a:r>
            <a:r>
              <a:rPr lang="nb-NO" sz="2400" b="0" dirty="0">
                <a:solidFill>
                  <a:srgbClr val="A31515"/>
                </a:solidFill>
                <a:effectLst/>
                <a:latin typeface="Consolas" panose="020B0609020204030204" pitchFamily="49" charset="0"/>
              </a:rPr>
              <a:t>"Arial"</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24</a:t>
            </a:r>
            <a:r>
              <a:rPr lang="nb-NO" sz="2400" b="0" dirty="0">
                <a:solidFill>
                  <a:srgbClr val="000000"/>
                </a:solidFill>
                <a:effectLst/>
                <a:latin typeface="Consolas" panose="020B0609020204030204" pitchFamily="49" charset="0"/>
              </a:rPr>
              <a:t>)</a:t>
            </a:r>
          </a:p>
          <a:p>
            <a:pPr marL="0" indent="0">
              <a:buNone/>
            </a:pPr>
            <a:endParaRPr lang="nb-NO" sz="2400" dirty="0"/>
          </a:p>
          <a:p>
            <a:pPr marL="0" indent="0">
              <a:buNone/>
            </a:pPr>
            <a:r>
              <a:rPr lang="nb-NO" sz="2400" b="0" dirty="0">
                <a:solidFill>
                  <a:srgbClr val="000000"/>
                </a:solidFill>
                <a:effectLst/>
                <a:latin typeface="Consolas" panose="020B0609020204030204" pitchFamily="49" charset="0"/>
              </a:rPr>
              <a:t>   </a:t>
            </a:r>
            <a:r>
              <a:rPr lang="nb-NO" sz="2400" b="0" dirty="0">
                <a:solidFill>
                  <a:srgbClr val="008000"/>
                </a:solidFill>
                <a:effectLst/>
                <a:latin typeface="Consolas" panose="020B0609020204030204" pitchFamily="49" charset="0"/>
              </a:rPr>
              <a:t># Lager en tekst i form av et bilde og legger til bildet i vinduet</a:t>
            </a:r>
            <a:endParaRPr lang="nb-NO" sz="2400" b="0" dirty="0">
              <a:solidFill>
                <a:srgbClr val="000000"/>
              </a:solidFill>
              <a:effectLst/>
              <a:latin typeface="Consolas" panose="020B0609020204030204" pitchFamily="49" charset="0"/>
            </a:endParaRPr>
          </a:p>
          <a:p>
            <a:pPr marL="0" indent="0">
              <a:buNone/>
            </a:pPr>
            <a:r>
              <a:rPr lang="nb-NO" sz="2400" b="0" dirty="0">
                <a:solidFill>
                  <a:srgbClr val="000000"/>
                </a:solidFill>
                <a:effectLst/>
                <a:latin typeface="Consolas" panose="020B0609020204030204" pitchFamily="49" charset="0"/>
              </a:rPr>
              <a:t>    </a:t>
            </a:r>
            <a:r>
              <a:rPr lang="nb-NO" sz="2400" b="0" dirty="0">
                <a:solidFill>
                  <a:srgbClr val="001080"/>
                </a:solidFill>
                <a:effectLst/>
                <a:latin typeface="Consolas" panose="020B0609020204030204" pitchFamily="49" charset="0"/>
              </a:rPr>
              <a:t>bilde</a:t>
            </a:r>
            <a:r>
              <a:rPr lang="nb-NO" sz="2400" b="0" dirty="0">
                <a:solidFill>
                  <a:srgbClr val="000000"/>
                </a:solidFill>
                <a:effectLst/>
                <a:latin typeface="Consolas" panose="020B0609020204030204" pitchFamily="49" charset="0"/>
              </a:rPr>
              <a:t> = </a:t>
            </a:r>
            <a:r>
              <a:rPr lang="nb-NO" sz="2400" b="0" dirty="0" err="1">
                <a:solidFill>
                  <a:srgbClr val="001080"/>
                </a:solidFill>
                <a:effectLst/>
                <a:latin typeface="Consolas" panose="020B0609020204030204" pitchFamily="49" charset="0"/>
              </a:rPr>
              <a:t>font</a:t>
            </a:r>
            <a:r>
              <a:rPr lang="nb-NO" sz="2400" b="0" dirty="0" err="1">
                <a:solidFill>
                  <a:srgbClr val="000000"/>
                </a:solidFill>
                <a:effectLst/>
                <a:latin typeface="Consolas" panose="020B0609020204030204" pitchFamily="49" charset="0"/>
              </a:rPr>
              <a:t>.</a:t>
            </a:r>
            <a:r>
              <a:rPr lang="nb-NO" sz="2400" b="0" dirty="0" err="1">
                <a:solidFill>
                  <a:srgbClr val="795E26"/>
                </a:solidFill>
                <a:effectLst/>
                <a:latin typeface="Consolas" panose="020B0609020204030204" pitchFamily="49" charset="0"/>
              </a:rPr>
              <a:t>render</a:t>
            </a:r>
            <a:r>
              <a:rPr lang="nb-NO" sz="2400" b="0" dirty="0">
                <a:solidFill>
                  <a:srgbClr val="000000"/>
                </a:solidFill>
                <a:effectLst/>
                <a:latin typeface="Consolas" panose="020B0609020204030204" pitchFamily="49" charset="0"/>
              </a:rPr>
              <a:t>(</a:t>
            </a:r>
            <a:r>
              <a:rPr lang="nb-NO" sz="2400" b="0" dirty="0">
                <a:solidFill>
                  <a:srgbClr val="A31515"/>
                </a:solidFill>
                <a:effectLst/>
                <a:latin typeface="Consolas" panose="020B0609020204030204" pitchFamily="49" charset="0"/>
              </a:rPr>
              <a:t>"</a:t>
            </a:r>
            <a:r>
              <a:rPr lang="nb-NO" sz="2400" b="0" dirty="0" err="1">
                <a:solidFill>
                  <a:srgbClr val="A31515"/>
                </a:solidFill>
                <a:effectLst/>
                <a:latin typeface="Consolas" panose="020B0609020204030204" pitchFamily="49" charset="0"/>
              </a:rPr>
              <a:t>Heisann</a:t>
            </a:r>
            <a:r>
              <a:rPr lang="nb-NO" sz="2400" b="0" dirty="0">
                <a:solidFill>
                  <a:srgbClr val="A31515"/>
                </a:solidFill>
                <a:effectLst/>
                <a:latin typeface="Consolas" panose="020B0609020204030204" pitchFamily="49" charset="0"/>
              </a:rPr>
              <a:t>!"</a:t>
            </a:r>
            <a:r>
              <a:rPr lang="nb-NO" sz="2400" b="0" dirty="0">
                <a:solidFill>
                  <a:srgbClr val="000000"/>
                </a:solidFill>
                <a:effectLst/>
                <a:latin typeface="Consolas" panose="020B0609020204030204" pitchFamily="49" charset="0"/>
              </a:rPr>
              <a:t>, </a:t>
            </a:r>
            <a:r>
              <a:rPr lang="nb-NO" sz="2400" b="0" dirty="0">
                <a:solidFill>
                  <a:srgbClr val="0070C1"/>
                </a:solidFill>
                <a:effectLst/>
                <a:latin typeface="Consolas" panose="020B0609020204030204" pitchFamily="49" charset="0"/>
              </a:rPr>
              <a:t>True</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50</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50</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50</a:t>
            </a:r>
            <a:r>
              <a:rPr lang="nb-NO" sz="2400" b="0" dirty="0">
                <a:solidFill>
                  <a:srgbClr val="000000"/>
                </a:solidFill>
                <a:effectLst/>
                <a:latin typeface="Consolas" panose="020B0609020204030204" pitchFamily="49" charset="0"/>
              </a:rPr>
              <a:t>))</a:t>
            </a:r>
          </a:p>
          <a:p>
            <a:pPr marL="0" indent="0">
              <a:buNone/>
            </a:pPr>
            <a:r>
              <a:rPr lang="nb-NO" sz="2400" b="0" dirty="0">
                <a:solidFill>
                  <a:srgbClr val="000000"/>
                </a:solidFill>
                <a:effectLst/>
                <a:latin typeface="Consolas" panose="020B0609020204030204" pitchFamily="49" charset="0"/>
              </a:rPr>
              <a:t>    </a:t>
            </a:r>
            <a:r>
              <a:rPr lang="nb-NO" sz="2400" b="0" dirty="0" err="1">
                <a:solidFill>
                  <a:srgbClr val="001080"/>
                </a:solidFill>
                <a:effectLst/>
                <a:latin typeface="Consolas" panose="020B0609020204030204" pitchFamily="49" charset="0"/>
              </a:rPr>
              <a:t>vindu</a:t>
            </a:r>
            <a:r>
              <a:rPr lang="nb-NO" sz="2400" b="0" dirty="0" err="1">
                <a:solidFill>
                  <a:srgbClr val="000000"/>
                </a:solidFill>
                <a:effectLst/>
                <a:latin typeface="Consolas" panose="020B0609020204030204" pitchFamily="49" charset="0"/>
              </a:rPr>
              <a:t>.</a:t>
            </a:r>
            <a:r>
              <a:rPr lang="nb-NO" sz="2400" b="0" dirty="0" err="1">
                <a:solidFill>
                  <a:srgbClr val="795E26"/>
                </a:solidFill>
                <a:effectLst/>
                <a:latin typeface="Consolas" panose="020B0609020204030204" pitchFamily="49" charset="0"/>
              </a:rPr>
              <a:t>blit</a:t>
            </a:r>
            <a:r>
              <a:rPr lang="nb-NO" sz="2400" b="0" dirty="0">
                <a:solidFill>
                  <a:srgbClr val="000000"/>
                </a:solidFill>
                <a:effectLst/>
                <a:latin typeface="Consolas" panose="020B0609020204030204" pitchFamily="49" charset="0"/>
              </a:rPr>
              <a:t>(</a:t>
            </a:r>
            <a:r>
              <a:rPr lang="nb-NO" sz="2400" b="0" dirty="0">
                <a:solidFill>
                  <a:srgbClr val="001080"/>
                </a:solidFill>
                <a:effectLst/>
                <a:latin typeface="Consolas" panose="020B0609020204030204" pitchFamily="49" charset="0"/>
              </a:rPr>
              <a:t>bilde</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400</a:t>
            </a:r>
            <a:r>
              <a:rPr lang="nb-NO" sz="2400" b="0" dirty="0">
                <a:solidFill>
                  <a:srgbClr val="000000"/>
                </a:solidFill>
                <a:effectLst/>
                <a:latin typeface="Consolas" panose="020B0609020204030204" pitchFamily="49" charset="0"/>
              </a:rPr>
              <a:t>, </a:t>
            </a:r>
            <a:r>
              <a:rPr lang="nb-NO" sz="2400" b="0" dirty="0">
                <a:solidFill>
                  <a:srgbClr val="098658"/>
                </a:solidFill>
                <a:effectLst/>
                <a:latin typeface="Consolas" panose="020B0609020204030204" pitchFamily="49" charset="0"/>
              </a:rPr>
              <a:t>20</a:t>
            </a:r>
            <a:r>
              <a:rPr lang="nb-NO" sz="2400" b="0" dirty="0">
                <a:solidFill>
                  <a:srgbClr val="000000"/>
                </a:solidFill>
                <a:effectLst/>
                <a:latin typeface="Consolas" panose="020B0609020204030204" pitchFamily="49" charset="0"/>
              </a:rPr>
              <a:t>))</a:t>
            </a:r>
          </a:p>
          <a:p>
            <a:pPr marL="0" indent="0">
              <a:buNone/>
            </a:pPr>
            <a:endParaRPr lang="nb-NO" sz="2400" dirty="0"/>
          </a:p>
        </p:txBody>
      </p:sp>
    </p:spTree>
    <p:extLst>
      <p:ext uri="{BB962C8B-B14F-4D97-AF65-F5344CB8AC3E}">
        <p14:creationId xmlns:p14="http://schemas.microsoft.com/office/powerpoint/2010/main" val="7017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5E803A9-30C0-08D9-6AB0-4E624655741B}"/>
              </a:ext>
            </a:extLst>
          </p:cNvPr>
          <p:cNvSpPr>
            <a:spLocks noGrp="1"/>
          </p:cNvSpPr>
          <p:nvPr>
            <p:ph type="title"/>
          </p:nvPr>
        </p:nvSpPr>
        <p:spPr/>
        <p:txBody>
          <a:bodyPr/>
          <a:lstStyle/>
          <a:p>
            <a:r>
              <a:rPr lang="nb-NO" dirty="0"/>
              <a:t>Oppgaver</a:t>
            </a:r>
          </a:p>
        </p:txBody>
      </p:sp>
      <p:sp>
        <p:nvSpPr>
          <p:cNvPr id="3" name="Plassholder for innhold 2">
            <a:extLst>
              <a:ext uri="{FF2B5EF4-FFF2-40B4-BE49-F238E27FC236}">
                <a16:creationId xmlns:a16="http://schemas.microsoft.com/office/drawing/2014/main" id="{1F2DDEF3-870C-FCF3-6315-2DC90E11C57F}"/>
              </a:ext>
            </a:extLst>
          </p:cNvPr>
          <p:cNvSpPr>
            <a:spLocks noGrp="1"/>
          </p:cNvSpPr>
          <p:nvPr>
            <p:ph idx="1"/>
          </p:nvPr>
        </p:nvSpPr>
        <p:spPr/>
        <p:txBody>
          <a:bodyPr/>
          <a:lstStyle/>
          <a:p>
            <a:pPr algn="l">
              <a:buFont typeface="+mj-lt"/>
              <a:buAutoNum type="arabicPeriod"/>
            </a:pPr>
            <a:r>
              <a:rPr lang="nb-NO" b="0" i="0" dirty="0">
                <a:solidFill>
                  <a:srgbClr val="202A34"/>
                </a:solidFill>
                <a:effectLst/>
                <a:latin typeface="roboto" panose="02000000000000000000" pitchFamily="2" charset="0"/>
              </a:rPr>
              <a:t>Velg et flagg som du tegner ved hjelp av </a:t>
            </a:r>
            <a:r>
              <a:rPr lang="nb-NO" b="0" i="0" dirty="0" err="1">
                <a:solidFill>
                  <a:srgbClr val="202A34"/>
                </a:solidFill>
                <a:effectLst/>
                <a:latin typeface="roboto" panose="02000000000000000000" pitchFamily="2" charset="0"/>
              </a:rPr>
              <a:t>PyGame</a:t>
            </a:r>
            <a:r>
              <a:rPr lang="nb-NO" b="0" i="0" dirty="0">
                <a:solidFill>
                  <a:srgbClr val="202A34"/>
                </a:solidFill>
                <a:effectLst/>
                <a:latin typeface="roboto" panose="02000000000000000000" pitchFamily="2" charset="0"/>
              </a:rPr>
              <a:t>.</a:t>
            </a:r>
          </a:p>
          <a:p>
            <a:pPr algn="l">
              <a:buFont typeface="+mj-lt"/>
              <a:buAutoNum type="arabicPeriod"/>
            </a:pPr>
            <a:r>
              <a:rPr lang="nb-NO" b="0" i="0" dirty="0">
                <a:solidFill>
                  <a:srgbClr val="202A34"/>
                </a:solidFill>
                <a:effectLst/>
                <a:latin typeface="roboto" panose="02000000000000000000" pitchFamily="2" charset="0"/>
              </a:rPr>
              <a:t>Lag en funksjon som tegner en sirkel et tilfeldig sted. Funksjonen må kjenne til vinduets bredde og høyde. Bruk funksjonen til å tegne 50 slike sirkler. Du kan også la funksjonen gi sirklene tilfeldig radius og farge. Lek deg gjerne med andre former også, og se om du kan lage noen fine kunstverk.</a:t>
            </a:r>
          </a:p>
          <a:p>
            <a:endParaRPr lang="nb-NO" dirty="0"/>
          </a:p>
        </p:txBody>
      </p:sp>
    </p:spTree>
    <p:extLst>
      <p:ext uri="{BB962C8B-B14F-4D97-AF65-F5344CB8AC3E}">
        <p14:creationId xmlns:p14="http://schemas.microsoft.com/office/powerpoint/2010/main" val="4058420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F765487-B05A-ED22-B7C7-137E0E13F1AD}"/>
              </a:ext>
            </a:extLst>
          </p:cNvPr>
          <p:cNvSpPr>
            <a:spLocks noGrp="1"/>
          </p:cNvSpPr>
          <p:nvPr>
            <p:ph type="title"/>
          </p:nvPr>
        </p:nvSpPr>
        <p:spPr/>
        <p:txBody>
          <a:bodyPr>
            <a:normAutofit/>
          </a:bodyPr>
          <a:lstStyle/>
          <a:p>
            <a:pPr algn="ctr"/>
            <a:r>
              <a:rPr lang="nb-NO" sz="6000" dirty="0"/>
              <a:t>Animasjoner i </a:t>
            </a:r>
            <a:r>
              <a:rPr lang="nb-NO" sz="6000" dirty="0" err="1"/>
              <a:t>Pygame</a:t>
            </a:r>
            <a:endParaRPr lang="nb-NO" sz="6000" dirty="0"/>
          </a:p>
        </p:txBody>
      </p:sp>
      <p:sp>
        <p:nvSpPr>
          <p:cNvPr id="3" name="Plassholder for innhold 2">
            <a:extLst>
              <a:ext uri="{FF2B5EF4-FFF2-40B4-BE49-F238E27FC236}">
                <a16:creationId xmlns:a16="http://schemas.microsoft.com/office/drawing/2014/main" id="{492C93AE-7CB7-BD63-93EC-843B9227F857}"/>
              </a:ext>
            </a:extLst>
          </p:cNvPr>
          <p:cNvSpPr>
            <a:spLocks noGrp="1"/>
          </p:cNvSpPr>
          <p:nvPr>
            <p:ph idx="1"/>
          </p:nvPr>
        </p:nvSpPr>
        <p:spPr/>
        <p:txBody>
          <a:bodyPr/>
          <a:lstStyle/>
          <a:p>
            <a:pPr marL="0" indent="0">
              <a:buNone/>
            </a:pPr>
            <a:r>
              <a:rPr lang="nb-NO" dirty="0"/>
              <a:t>Hvordan programmere bevegelse</a:t>
            </a:r>
          </a:p>
          <a:p>
            <a:pPr marL="0" indent="0">
              <a:buNone/>
            </a:pPr>
            <a:endParaRPr lang="nb-NO" dirty="0"/>
          </a:p>
          <a:p>
            <a:pPr marL="0" indent="0">
              <a:buNone/>
            </a:pPr>
            <a:r>
              <a:rPr lang="nb-NO" dirty="0"/>
              <a:t>Hvordan kan vi få en ball til å bevege seg? </a:t>
            </a:r>
          </a:p>
          <a:p>
            <a:endParaRPr lang="nb-NO" dirty="0"/>
          </a:p>
        </p:txBody>
      </p:sp>
      <p:pic>
        <p:nvPicPr>
          <p:cNvPr id="6146" name="Picture 2" descr="Animated] Bouncing balls by Laure-Volkaert on DeviantArt">
            <a:extLst>
              <a:ext uri="{FF2B5EF4-FFF2-40B4-BE49-F238E27FC236}">
                <a16:creationId xmlns:a16="http://schemas.microsoft.com/office/drawing/2014/main" id="{6181871E-574A-724D-B4DB-20A5347EE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187898"/>
            <a:ext cx="6524625" cy="36701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imated] Bouncing balls by Laure-Volkaert on DeviantArt">
            <a:extLst>
              <a:ext uri="{FF2B5EF4-FFF2-40B4-BE49-F238E27FC236}">
                <a16:creationId xmlns:a16="http://schemas.microsoft.com/office/drawing/2014/main" id="{7B4D5591-B3B1-26D2-6074-4ABB1AFD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87898"/>
            <a:ext cx="6524625" cy="367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41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8D760FF8-1297-1279-227C-3555647E9524}"/>
              </a:ext>
            </a:extLst>
          </p:cNvPr>
          <p:cNvSpPr>
            <a:spLocks noGrp="1"/>
          </p:cNvSpPr>
          <p:nvPr>
            <p:ph type="title"/>
          </p:nvPr>
        </p:nvSpPr>
        <p:spPr>
          <a:xfrm>
            <a:off x="630936" y="639520"/>
            <a:ext cx="3429000" cy="1719072"/>
          </a:xfrm>
        </p:spPr>
        <p:txBody>
          <a:bodyPr anchor="b">
            <a:normAutofit/>
          </a:bodyPr>
          <a:lstStyle/>
          <a:p>
            <a:r>
              <a:rPr lang="nb-NO" sz="3400"/>
              <a:t>Vi bruker objektorientering!</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ssholder for innhold 2">
            <a:extLst>
              <a:ext uri="{FF2B5EF4-FFF2-40B4-BE49-F238E27FC236}">
                <a16:creationId xmlns:a16="http://schemas.microsoft.com/office/drawing/2014/main" id="{ADD7CD68-822B-899F-75AA-1DCBF8B782CD}"/>
              </a:ext>
            </a:extLst>
          </p:cNvPr>
          <p:cNvSpPr>
            <a:spLocks noGrp="1"/>
          </p:cNvSpPr>
          <p:nvPr>
            <p:ph idx="1"/>
          </p:nvPr>
        </p:nvSpPr>
        <p:spPr>
          <a:xfrm>
            <a:off x="630936" y="2807208"/>
            <a:ext cx="3429000" cy="3410712"/>
          </a:xfrm>
        </p:spPr>
        <p:txBody>
          <a:bodyPr anchor="t">
            <a:normAutofit lnSpcReduction="10000"/>
          </a:bodyPr>
          <a:lstStyle/>
          <a:p>
            <a:r>
              <a:rPr lang="nb-NO" sz="2200" dirty="0"/>
              <a:t>Klassen </a:t>
            </a:r>
            <a:r>
              <a:rPr lang="nb-NO" sz="2200" b="1" dirty="0"/>
              <a:t>Ball</a:t>
            </a:r>
            <a:endParaRPr lang="nb-NO" sz="2200" dirty="0"/>
          </a:p>
          <a:p>
            <a:pPr lvl="1"/>
            <a:r>
              <a:rPr lang="nb-NO" sz="2000" dirty="0"/>
              <a:t>Egenskaper</a:t>
            </a:r>
            <a:r>
              <a:rPr lang="nb-NO" sz="2800" dirty="0"/>
              <a:t>:</a:t>
            </a:r>
          </a:p>
          <a:p>
            <a:pPr marL="1371600" lvl="2" indent="-457200">
              <a:buFont typeface="+mj-lt"/>
              <a:buAutoNum type="arabicPeriod"/>
            </a:pPr>
            <a:r>
              <a:rPr lang="nb-NO" dirty="0"/>
              <a:t>x</a:t>
            </a:r>
          </a:p>
          <a:p>
            <a:pPr marL="1371600" lvl="2" indent="-457200">
              <a:buFont typeface="+mj-lt"/>
              <a:buAutoNum type="arabicPeriod"/>
            </a:pPr>
            <a:r>
              <a:rPr lang="nb-NO" dirty="0"/>
              <a:t>y</a:t>
            </a:r>
          </a:p>
          <a:p>
            <a:pPr marL="1371600" lvl="2" indent="-457200">
              <a:buFont typeface="+mj-lt"/>
              <a:buAutoNum type="arabicPeriod"/>
            </a:pPr>
            <a:r>
              <a:rPr lang="nb-NO" dirty="0"/>
              <a:t>Fart</a:t>
            </a:r>
          </a:p>
          <a:p>
            <a:pPr marL="1371600" lvl="2" indent="-457200">
              <a:buFont typeface="+mj-lt"/>
              <a:buAutoNum type="arabicPeriod"/>
            </a:pPr>
            <a:r>
              <a:rPr lang="nb-NO" dirty="0"/>
              <a:t>Radius</a:t>
            </a:r>
          </a:p>
          <a:p>
            <a:pPr marL="1371600" lvl="2" indent="-457200">
              <a:buFont typeface="+mj-lt"/>
              <a:buAutoNum type="arabicPeriod"/>
            </a:pPr>
            <a:r>
              <a:rPr lang="nb-NO" dirty="0"/>
              <a:t>Vindu objektet</a:t>
            </a:r>
          </a:p>
          <a:p>
            <a:pPr lvl="1"/>
            <a:r>
              <a:rPr lang="nb-NO" sz="2000" dirty="0"/>
              <a:t>Metoder</a:t>
            </a:r>
            <a:r>
              <a:rPr lang="nb-NO" sz="2800" dirty="0"/>
              <a:t>:</a:t>
            </a:r>
          </a:p>
          <a:p>
            <a:pPr marL="1371600" lvl="2" indent="-457200">
              <a:buFont typeface="+mj-lt"/>
              <a:buAutoNum type="arabicPeriod"/>
            </a:pPr>
            <a:r>
              <a:rPr lang="nb-NO" dirty="0"/>
              <a:t>Tegn()</a:t>
            </a:r>
          </a:p>
          <a:p>
            <a:pPr marL="1371600" lvl="2" indent="-457200">
              <a:buFont typeface="+mj-lt"/>
              <a:buAutoNum type="arabicPeriod"/>
            </a:pPr>
            <a:r>
              <a:rPr lang="nb-NO" dirty="0"/>
              <a:t>Flytt()</a:t>
            </a:r>
          </a:p>
        </p:txBody>
      </p:sp>
      <p:pic>
        <p:nvPicPr>
          <p:cNvPr id="5" name="Bilde 4">
            <a:extLst>
              <a:ext uri="{FF2B5EF4-FFF2-40B4-BE49-F238E27FC236}">
                <a16:creationId xmlns:a16="http://schemas.microsoft.com/office/drawing/2014/main" id="{B913E58D-ABEC-C4D4-0053-C3FB8E97D475}"/>
              </a:ext>
            </a:extLst>
          </p:cNvPr>
          <p:cNvPicPr>
            <a:picLocks noChangeAspect="1"/>
          </p:cNvPicPr>
          <p:nvPr/>
        </p:nvPicPr>
        <p:blipFill>
          <a:blip r:embed="rId2"/>
          <a:stretch>
            <a:fillRect/>
          </a:stretch>
        </p:blipFill>
        <p:spPr>
          <a:xfrm>
            <a:off x="4715371" y="640080"/>
            <a:ext cx="6781569" cy="5577840"/>
          </a:xfrm>
          <a:prstGeom prst="rect">
            <a:avLst/>
          </a:prstGeom>
        </p:spPr>
      </p:pic>
      <mc:AlternateContent xmlns:mc="http://schemas.openxmlformats.org/markup-compatibility/2006" xmlns:psez="http://schemas.microsoft.com/office/powerpoint/2016/sectionzoom">
        <mc:Choice Requires="psez">
          <p:graphicFrame>
            <p:nvGraphicFramePr>
              <p:cNvPr id="10" name="Inndelingszoom 9">
                <a:extLst>
                  <a:ext uri="{FF2B5EF4-FFF2-40B4-BE49-F238E27FC236}">
                    <a16:creationId xmlns:a16="http://schemas.microsoft.com/office/drawing/2014/main" id="{BFA20241-4F4F-8EA1-C124-D5DBE41F8626}"/>
                  </a:ext>
                </a:extLst>
              </p:cNvPr>
              <p:cNvGraphicFramePr>
                <a:graphicFrameLocks noChangeAspect="1"/>
              </p:cNvGraphicFramePr>
              <p:nvPr>
                <p:extLst>
                  <p:ext uri="{D42A27DB-BD31-4B8C-83A1-F6EECF244321}">
                    <p14:modId xmlns:p14="http://schemas.microsoft.com/office/powerpoint/2010/main" val="1142509031"/>
                  </p:ext>
                </p:extLst>
              </p:nvPr>
            </p:nvGraphicFramePr>
            <p:xfrm>
              <a:off x="426016" y="2683383"/>
              <a:ext cx="3822134" cy="3392424"/>
            </p:xfrm>
            <a:graphic>
              <a:graphicData uri="http://schemas.microsoft.com/office/powerpoint/2016/sectionzoom">
                <psez:sectionZm>
                  <psez:sectionZmObj sectionId="{6DB86C23-5689-4D2B-B8B0-C83B7E79945B}">
                    <psez:zmPr id="{6B01FF87-CB30-45F2-877C-35F50052B233}" transitionDur="1000">
                      <p166:blipFill xmlns:p166="http://schemas.microsoft.com/office/powerpoint/2016/6/main">
                        <a:blip r:embed="rId3"/>
                        <a:stretch>
                          <a:fillRect/>
                        </a:stretch>
                      </p166:blipFill>
                      <p166:spPr xmlns:p166="http://schemas.microsoft.com/office/powerpoint/2016/6/main">
                        <a:xfrm>
                          <a:off x="0" y="0"/>
                          <a:ext cx="3822134" cy="3392424"/>
                        </a:xfrm>
                        <a:prstGeom prst="rect">
                          <a:avLst/>
                        </a:prstGeom>
                        <a:ln w="3175">
                          <a:solidFill>
                            <a:prstClr val="ltGray"/>
                          </a:solidFill>
                        </a:ln>
                      </p166:spPr>
                    </psez:zmPr>
                  </psez:sectionZmObj>
                </psez:sectionZm>
              </a:graphicData>
            </a:graphic>
          </p:graphicFrame>
        </mc:Choice>
        <mc:Fallback xmlns="">
          <p:pic>
            <p:nvPicPr>
              <p:cNvPr id="10" name="Inndelingszoom 9">
                <a:hlinkClick r:id="rId4" action="ppaction://hlinksldjump"/>
                <a:extLst>
                  <a:ext uri="{FF2B5EF4-FFF2-40B4-BE49-F238E27FC236}">
                    <a16:creationId xmlns:a16="http://schemas.microsoft.com/office/drawing/2014/main" id="{BFA20241-4F4F-8EA1-C124-D5DBE41F8626}"/>
                  </a:ext>
                </a:extLst>
              </p:cNvPr>
              <p:cNvPicPr>
                <a:picLocks noGrp="1" noRot="1" noChangeAspect="1" noMove="1" noResize="1" noEditPoints="1" noAdjustHandles="1" noChangeArrowheads="1" noChangeShapeType="1"/>
              </p:cNvPicPr>
              <p:nvPr/>
            </p:nvPicPr>
            <p:blipFill>
              <a:blip r:embed="rId5"/>
              <a:stretch>
                <a:fillRect/>
              </a:stretch>
            </p:blipFill>
            <p:spPr>
              <a:xfrm>
                <a:off x="426016" y="2683383"/>
                <a:ext cx="3822134" cy="3392424"/>
              </a:xfrm>
              <a:prstGeom prst="rect">
                <a:avLst/>
              </a:prstGeom>
              <a:ln w="3175">
                <a:solidFill>
                  <a:prstClr val="ltGray"/>
                </a:solidFill>
              </a:ln>
            </p:spPr>
          </p:pic>
        </mc:Fallback>
      </mc:AlternateContent>
    </p:spTree>
    <p:extLst>
      <p:ext uri="{BB962C8B-B14F-4D97-AF65-F5344CB8AC3E}">
        <p14:creationId xmlns:p14="http://schemas.microsoft.com/office/powerpoint/2010/main" val="248224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2B0D5FC-4548-15EA-00AA-674B634149B0}"/>
              </a:ext>
            </a:extLst>
          </p:cNvPr>
          <p:cNvSpPr>
            <a:spLocks noGrp="1"/>
          </p:cNvSpPr>
          <p:nvPr>
            <p:ph type="title"/>
          </p:nvPr>
        </p:nvSpPr>
        <p:spPr/>
        <p:txBody>
          <a:bodyPr/>
          <a:lstStyle/>
          <a:p>
            <a:r>
              <a:rPr lang="nb-NO"/>
              <a:t>Ball sine Egenskaper</a:t>
            </a:r>
            <a:endParaRPr lang="nb-NO" dirty="0"/>
          </a:p>
        </p:txBody>
      </p:sp>
      <p:sp>
        <p:nvSpPr>
          <p:cNvPr id="5" name="TekstSylinder 4">
            <a:extLst>
              <a:ext uri="{FF2B5EF4-FFF2-40B4-BE49-F238E27FC236}">
                <a16:creationId xmlns:a16="http://schemas.microsoft.com/office/drawing/2014/main" id="{0847360E-B969-E5DA-DDCF-6FAD3D3154BF}"/>
              </a:ext>
            </a:extLst>
          </p:cNvPr>
          <p:cNvSpPr txBox="1"/>
          <p:nvPr/>
        </p:nvSpPr>
        <p:spPr>
          <a:xfrm>
            <a:off x="1390650" y="1577975"/>
            <a:ext cx="6096000" cy="5078313"/>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class</a:t>
            </a:r>
            <a:r>
              <a:rPr lang="nb-NO" b="0" dirty="0">
                <a:solidFill>
                  <a:srgbClr val="000000"/>
                </a:solidFill>
                <a:effectLst/>
                <a:latin typeface="Consolas" panose="020B0609020204030204" pitchFamily="49" charset="0"/>
              </a:rPr>
              <a:t> </a:t>
            </a:r>
            <a:r>
              <a:rPr lang="nb-NO" b="0" dirty="0">
                <a:solidFill>
                  <a:srgbClr val="267F99"/>
                </a:solidFill>
                <a:effectLst/>
                <a:latin typeface="Consolas" panose="020B0609020204030204" pitchFamily="49" charset="0"/>
              </a:rPr>
              <a:t>Ball</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"""Klasse for å representere en ball"""</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__</a:t>
            </a:r>
            <a:r>
              <a:rPr lang="nb-NO" b="0" dirty="0" err="1">
                <a:solidFill>
                  <a:srgbClr val="795E26"/>
                </a:solidFill>
                <a:effectLst/>
                <a:latin typeface="Consolas" panose="020B0609020204030204" pitchFamily="49" charset="0"/>
              </a:rPr>
              <a:t>init</a:t>
            </a:r>
            <a:r>
              <a:rPr lang="nb-NO" b="0" dirty="0">
                <a:solidFill>
                  <a:srgbClr val="795E26"/>
                </a:solidFill>
                <a:effectLst/>
                <a:latin typeface="Consolas" panose="020B0609020204030204" pitchFamily="49" charset="0"/>
              </a:rPr>
              <a:t>__</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fart</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radius</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vindusobjekt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"""Konstruktør"""</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y</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radius</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radius</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vindusobjekt</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vindusobjekt</a:t>
            </a:r>
          </a:p>
          <a:p>
            <a:endParaRPr lang="nb-NO" dirty="0">
              <a:solidFill>
                <a:srgbClr val="001080"/>
              </a:solidFill>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tegn</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kode</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kode</a:t>
            </a:r>
            <a:r>
              <a:rPr lang="nb-NO" b="0" dirty="0">
                <a:solidFill>
                  <a:srgbClr val="000000"/>
                </a:solidFill>
                <a:effectLst/>
                <a:latin typeface="Consolas" panose="020B0609020204030204" pitchFamily="49" charset="0"/>
              </a:rPr>
              <a:t> </a:t>
            </a:r>
          </a:p>
          <a:p>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p:txBody>
      </p:sp>
      <p:pic>
        <p:nvPicPr>
          <p:cNvPr id="7170" name="Picture 2" descr="Red Ball | Free Images at Clker.com - vector clip art online, royalty free  &amp; public domain">
            <a:extLst>
              <a:ext uri="{FF2B5EF4-FFF2-40B4-BE49-F238E27FC236}">
                <a16:creationId xmlns:a16="http://schemas.microsoft.com/office/drawing/2014/main" id="{A4FC8322-0A12-3D9B-81FF-BBE3695D06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38925" y="2250231"/>
            <a:ext cx="4162425" cy="3524250"/>
          </a:xfrm>
          <a:prstGeom prst="rect">
            <a:avLst/>
          </a:prstGeom>
          <a:noFill/>
          <a:extLst>
            <a:ext uri="{909E8E84-426E-40DD-AFC4-6F175D3DCCD1}">
              <a14:hiddenFill xmlns:a14="http://schemas.microsoft.com/office/drawing/2010/main">
                <a:solidFill>
                  <a:srgbClr val="FFFFFF"/>
                </a:solidFill>
              </a14:hiddenFill>
            </a:ext>
          </a:extLst>
        </p:spPr>
      </p:pic>
      <p:sp>
        <p:nvSpPr>
          <p:cNvPr id="6" name="Pil: høyre 5">
            <a:extLst>
              <a:ext uri="{FF2B5EF4-FFF2-40B4-BE49-F238E27FC236}">
                <a16:creationId xmlns:a16="http://schemas.microsoft.com/office/drawing/2014/main" id="{D88E045E-8096-1A20-1E3D-B4B23FF74AC9}"/>
              </a:ext>
            </a:extLst>
          </p:cNvPr>
          <p:cNvSpPr/>
          <p:nvPr/>
        </p:nvSpPr>
        <p:spPr>
          <a:xfrm>
            <a:off x="10044112" y="3631356"/>
            <a:ext cx="1452563" cy="702519"/>
          </a:xfrm>
          <a:prstGeom prst="rightArrow">
            <a:avLst>
              <a:gd name="adj1" fmla="val 50000"/>
              <a:gd name="adj2" fmla="val 1150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4984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1A4F42-075B-F039-5D30-172328639E59}"/>
              </a:ext>
            </a:extLst>
          </p:cNvPr>
          <p:cNvSpPr>
            <a:spLocks noGrp="1"/>
          </p:cNvSpPr>
          <p:nvPr>
            <p:ph type="title"/>
          </p:nvPr>
        </p:nvSpPr>
        <p:spPr/>
        <p:txBody>
          <a:bodyPr/>
          <a:lstStyle/>
          <a:p>
            <a:r>
              <a:rPr lang="nb-NO" dirty="0"/>
              <a:t>Metoden for å tegne ballen</a:t>
            </a:r>
          </a:p>
        </p:txBody>
      </p:sp>
      <p:sp>
        <p:nvSpPr>
          <p:cNvPr id="3" name="Plassholder for innhold 2">
            <a:extLst>
              <a:ext uri="{FF2B5EF4-FFF2-40B4-BE49-F238E27FC236}">
                <a16:creationId xmlns:a16="http://schemas.microsoft.com/office/drawing/2014/main" id="{351516CD-6976-BBF9-E35A-377030C5D91D}"/>
              </a:ext>
            </a:extLst>
          </p:cNvPr>
          <p:cNvSpPr>
            <a:spLocks noGrp="1"/>
          </p:cNvSpPr>
          <p:nvPr>
            <p:ph idx="1"/>
          </p:nvPr>
        </p:nvSpPr>
        <p:spPr>
          <a:xfrm>
            <a:off x="838200" y="4686299"/>
            <a:ext cx="10515600" cy="1490663"/>
          </a:xfrm>
        </p:spPr>
        <p:txBody>
          <a:bodyPr/>
          <a:lstStyle/>
          <a:p>
            <a:pPr marL="0" indent="0">
              <a:buNone/>
            </a:pPr>
            <a:r>
              <a:rPr lang="nb-NO" dirty="0"/>
              <a:t>Hvorfor trenger vi en metode for å tegne ballen? </a:t>
            </a:r>
          </a:p>
          <a:p>
            <a:pPr marL="0" indent="0">
              <a:buNone/>
            </a:pPr>
            <a:r>
              <a:rPr lang="nb-NO" dirty="0"/>
              <a:t>	Må oppdatere hvor ballen er, når den beveger seg. </a:t>
            </a:r>
          </a:p>
        </p:txBody>
      </p:sp>
      <p:sp>
        <p:nvSpPr>
          <p:cNvPr id="5" name="TekstSylinder 4">
            <a:extLst>
              <a:ext uri="{FF2B5EF4-FFF2-40B4-BE49-F238E27FC236}">
                <a16:creationId xmlns:a16="http://schemas.microsoft.com/office/drawing/2014/main" id="{1C4C1BD4-3CB4-82FC-EB21-2023F57712A4}"/>
              </a:ext>
            </a:extLst>
          </p:cNvPr>
          <p:cNvSpPr txBox="1"/>
          <p:nvPr/>
        </p:nvSpPr>
        <p:spPr>
          <a:xfrm>
            <a:off x="733424" y="1690688"/>
            <a:ext cx="9525001" cy="3108543"/>
          </a:xfrm>
          <a:prstGeom prst="rect">
            <a:avLst/>
          </a:prstGeom>
          <a:noFill/>
        </p:spPr>
        <p:txBody>
          <a:bodyPr wrap="square">
            <a:spAutoFit/>
          </a:bodyPr>
          <a:lstStyle/>
          <a:p>
            <a:r>
              <a:rPr lang="nb-NO" sz="2800" b="0" dirty="0">
                <a:solidFill>
                  <a:srgbClr val="000000"/>
                </a:solidFill>
                <a:effectLst/>
                <a:latin typeface="Consolas" panose="020B0609020204030204" pitchFamily="49" charset="0"/>
              </a:rPr>
              <a:t>  </a:t>
            </a:r>
            <a:r>
              <a:rPr lang="nb-NO" sz="2800" b="0" dirty="0" err="1">
                <a:solidFill>
                  <a:srgbClr val="0000FF"/>
                </a:solidFill>
                <a:effectLst/>
                <a:latin typeface="Consolas" panose="020B0609020204030204" pitchFamily="49" charset="0"/>
              </a:rPr>
              <a:t>def</a:t>
            </a:r>
            <a:r>
              <a:rPr lang="nb-NO" sz="2800" b="0" dirty="0">
                <a:solidFill>
                  <a:srgbClr val="000000"/>
                </a:solidFill>
                <a:effectLst/>
                <a:latin typeface="Consolas" panose="020B0609020204030204" pitchFamily="49" charset="0"/>
              </a:rPr>
              <a:t> </a:t>
            </a:r>
            <a:r>
              <a:rPr lang="nb-NO" sz="2800" b="0" dirty="0">
                <a:solidFill>
                  <a:srgbClr val="795E26"/>
                </a:solidFill>
                <a:effectLst/>
                <a:latin typeface="Consolas" panose="020B0609020204030204" pitchFamily="49" charset="0"/>
              </a:rPr>
              <a:t>tegn</a:t>
            </a:r>
            <a:r>
              <a:rPr lang="nb-NO" sz="2800" b="0" dirty="0">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self</a:t>
            </a:r>
            <a:r>
              <a:rPr lang="nb-NO" sz="2800" b="0" dirty="0">
                <a:solidFill>
                  <a:srgbClr val="000000"/>
                </a:solidFill>
                <a:effectLst/>
                <a:latin typeface="Consolas" panose="020B0609020204030204" pitchFamily="49" charset="0"/>
              </a:rPr>
              <a:t>):</a:t>
            </a:r>
          </a:p>
          <a:p>
            <a:r>
              <a:rPr lang="nb-NO" sz="2800" b="0" dirty="0">
                <a:solidFill>
                  <a:srgbClr val="000000"/>
                </a:solidFill>
                <a:effectLst/>
                <a:latin typeface="Consolas" panose="020B0609020204030204" pitchFamily="49" charset="0"/>
              </a:rPr>
              <a:t>    </a:t>
            </a:r>
            <a:r>
              <a:rPr lang="nb-NO" sz="2800" b="0" dirty="0">
                <a:solidFill>
                  <a:srgbClr val="A31515"/>
                </a:solidFill>
                <a:effectLst/>
                <a:latin typeface="Consolas" panose="020B0609020204030204" pitchFamily="49" charset="0"/>
              </a:rPr>
              <a:t>"""Metode for å tegne ballen"""</a:t>
            </a:r>
            <a:endParaRPr lang="nb-NO" sz="2800" b="0" dirty="0">
              <a:solidFill>
                <a:srgbClr val="000000"/>
              </a:solidFill>
              <a:effectLst/>
              <a:latin typeface="Consolas" panose="020B0609020204030204" pitchFamily="49" charset="0"/>
            </a:endParaRPr>
          </a:p>
          <a:p>
            <a:r>
              <a:rPr lang="nb-NO" sz="2800" b="0" dirty="0">
                <a:solidFill>
                  <a:srgbClr val="000000"/>
                </a:solidFill>
                <a:effectLst/>
                <a:latin typeface="Consolas" panose="020B0609020204030204" pitchFamily="49" charset="0"/>
              </a:rPr>
              <a:t>    </a:t>
            </a:r>
            <a:r>
              <a:rPr lang="nb-NO" sz="2800" b="0" dirty="0" err="1">
                <a:solidFill>
                  <a:srgbClr val="267F99"/>
                </a:solidFill>
                <a:effectLst/>
                <a:latin typeface="Consolas" panose="020B0609020204030204" pitchFamily="49" charset="0"/>
              </a:rPr>
              <a:t>pg</a:t>
            </a:r>
            <a:r>
              <a:rPr lang="nb-NO" sz="2800" b="0" dirty="0" err="1">
                <a:solidFill>
                  <a:srgbClr val="000000"/>
                </a:solidFill>
                <a:effectLst/>
                <a:latin typeface="Consolas" panose="020B0609020204030204" pitchFamily="49" charset="0"/>
              </a:rPr>
              <a:t>.</a:t>
            </a:r>
            <a:r>
              <a:rPr lang="nb-NO" sz="2800" b="0" dirty="0" err="1">
                <a:solidFill>
                  <a:srgbClr val="267F99"/>
                </a:solidFill>
                <a:effectLst/>
                <a:latin typeface="Consolas" panose="020B0609020204030204" pitchFamily="49" charset="0"/>
              </a:rPr>
              <a:t>draw</a:t>
            </a:r>
            <a:r>
              <a:rPr lang="nb-NO" sz="2800" b="0" dirty="0" err="1">
                <a:solidFill>
                  <a:srgbClr val="000000"/>
                </a:solidFill>
                <a:effectLst/>
                <a:latin typeface="Consolas" panose="020B0609020204030204" pitchFamily="49" charset="0"/>
              </a:rPr>
              <a:t>.</a:t>
            </a:r>
            <a:r>
              <a:rPr lang="nb-NO" sz="2800" b="0" dirty="0" err="1">
                <a:solidFill>
                  <a:srgbClr val="795E26"/>
                </a:solidFill>
                <a:effectLst/>
                <a:latin typeface="Consolas" panose="020B0609020204030204" pitchFamily="49" charset="0"/>
              </a:rPr>
              <a:t>circle</a:t>
            </a:r>
            <a:r>
              <a:rPr lang="nb-NO" sz="2800" b="0" dirty="0">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self</a:t>
            </a:r>
            <a:r>
              <a:rPr lang="nb-NO" sz="2800" b="0" dirty="0" err="1">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vindusobjekt</a:t>
            </a:r>
            <a:r>
              <a:rPr lang="nb-NO" sz="2800" b="0" dirty="0">
                <a:solidFill>
                  <a:srgbClr val="000000"/>
                </a:solidFill>
                <a:effectLst/>
                <a:latin typeface="Consolas" panose="020B0609020204030204" pitchFamily="49" charset="0"/>
              </a:rPr>
              <a:t>, </a:t>
            </a:r>
            <a:br>
              <a:rPr lang="nb-NO" sz="2800" b="0" dirty="0">
                <a:solidFill>
                  <a:srgbClr val="000000"/>
                </a:solidFill>
                <a:effectLst/>
                <a:latin typeface="Consolas" panose="020B0609020204030204" pitchFamily="49" charset="0"/>
              </a:rPr>
            </a:br>
            <a:r>
              <a:rPr lang="nb-NO" sz="2800" b="0" dirty="0">
                <a:solidFill>
                  <a:srgbClr val="000000"/>
                </a:solidFill>
                <a:effectLst/>
                <a:latin typeface="Consolas" panose="020B0609020204030204" pitchFamily="49" charset="0"/>
              </a:rPr>
              <a:t>(</a:t>
            </a:r>
            <a:r>
              <a:rPr lang="nb-NO" sz="2800" b="0" dirty="0">
                <a:solidFill>
                  <a:srgbClr val="098658"/>
                </a:solidFill>
                <a:effectLst/>
                <a:latin typeface="Consolas" panose="020B0609020204030204" pitchFamily="49" charset="0"/>
              </a:rPr>
              <a:t>255</a:t>
            </a:r>
            <a:r>
              <a:rPr lang="nb-NO" sz="2800" b="0" dirty="0">
                <a:solidFill>
                  <a:srgbClr val="000000"/>
                </a:solidFill>
                <a:effectLst/>
                <a:latin typeface="Consolas" panose="020B0609020204030204" pitchFamily="49" charset="0"/>
              </a:rPr>
              <a:t>, </a:t>
            </a:r>
            <a:r>
              <a:rPr lang="nb-NO" sz="2800" b="0" dirty="0">
                <a:solidFill>
                  <a:srgbClr val="098658"/>
                </a:solidFill>
                <a:effectLst/>
                <a:latin typeface="Consolas" panose="020B0609020204030204" pitchFamily="49" charset="0"/>
              </a:rPr>
              <a:t>69</a:t>
            </a:r>
            <a:r>
              <a:rPr lang="nb-NO" sz="2800" b="0" dirty="0">
                <a:solidFill>
                  <a:srgbClr val="000000"/>
                </a:solidFill>
                <a:effectLst/>
                <a:latin typeface="Consolas" panose="020B0609020204030204" pitchFamily="49" charset="0"/>
              </a:rPr>
              <a:t>, </a:t>
            </a:r>
            <a:r>
              <a:rPr lang="nb-NO" sz="2800" b="0" dirty="0">
                <a:solidFill>
                  <a:srgbClr val="098658"/>
                </a:solidFill>
                <a:effectLst/>
                <a:latin typeface="Consolas" panose="020B0609020204030204" pitchFamily="49" charset="0"/>
              </a:rPr>
              <a:t>0</a:t>
            </a:r>
            <a:r>
              <a:rPr lang="nb-NO" sz="2800" b="0" dirty="0">
                <a:solidFill>
                  <a:srgbClr val="000000"/>
                </a:solidFill>
                <a:effectLst/>
                <a:latin typeface="Consolas" panose="020B0609020204030204" pitchFamily="49" charset="0"/>
              </a:rPr>
              <a:t>)</a:t>
            </a:r>
            <a:r>
              <a:rPr lang="nb-NO" sz="2800" b="0" dirty="0">
                <a:solidFill>
                  <a:srgbClr val="008000"/>
                </a:solidFill>
                <a:effectLst/>
                <a:latin typeface="Consolas" panose="020B0609020204030204" pitchFamily="49" charset="0"/>
              </a:rPr>
              <a:t> #farge</a:t>
            </a:r>
            <a:endParaRPr lang="nb-NO" sz="2800" b="0" dirty="0">
              <a:solidFill>
                <a:srgbClr val="000000"/>
              </a:solidFill>
              <a:effectLst/>
              <a:latin typeface="Consolas" panose="020B0609020204030204" pitchFamily="49" charset="0"/>
            </a:endParaRPr>
          </a:p>
          <a:p>
            <a:r>
              <a:rPr lang="nb-NO" sz="2800" b="0" dirty="0">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self</a:t>
            </a:r>
            <a:r>
              <a:rPr lang="nb-NO" sz="2800" b="0" dirty="0" err="1">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x</a:t>
            </a:r>
            <a:r>
              <a:rPr lang="nb-NO" sz="2800" b="0" dirty="0">
                <a:solidFill>
                  <a:srgbClr val="000000"/>
                </a:solidFill>
                <a:effectLst/>
                <a:latin typeface="Consolas" panose="020B0609020204030204" pitchFamily="49" charset="0"/>
              </a:rPr>
              <a:t>, </a:t>
            </a:r>
            <a:r>
              <a:rPr lang="nb-NO" sz="2800" b="0" dirty="0" err="1">
                <a:solidFill>
                  <a:srgbClr val="001080"/>
                </a:solidFill>
                <a:effectLst/>
                <a:latin typeface="Consolas" panose="020B0609020204030204" pitchFamily="49" charset="0"/>
              </a:rPr>
              <a:t>self</a:t>
            </a:r>
            <a:r>
              <a:rPr lang="nb-NO" sz="2800" b="0" dirty="0" err="1">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y</a:t>
            </a:r>
            <a:r>
              <a:rPr lang="nb-NO" sz="2800" b="0" dirty="0">
                <a:solidFill>
                  <a:srgbClr val="000000"/>
                </a:solidFill>
                <a:effectLst/>
                <a:latin typeface="Consolas" panose="020B0609020204030204" pitchFamily="49" charset="0"/>
              </a:rPr>
              <a:t>), </a:t>
            </a:r>
            <a:r>
              <a:rPr lang="nb-NO" sz="2800" b="0" dirty="0" err="1">
                <a:solidFill>
                  <a:srgbClr val="001080"/>
                </a:solidFill>
                <a:effectLst/>
                <a:latin typeface="Consolas" panose="020B0609020204030204" pitchFamily="49" charset="0"/>
              </a:rPr>
              <a:t>self</a:t>
            </a:r>
            <a:r>
              <a:rPr lang="nb-NO" sz="2800" b="0" dirty="0" err="1">
                <a:solidFill>
                  <a:srgbClr val="000000"/>
                </a:solidFill>
                <a:effectLst/>
                <a:latin typeface="Consolas" panose="020B0609020204030204" pitchFamily="49" charset="0"/>
              </a:rPr>
              <a:t>.</a:t>
            </a:r>
            <a:r>
              <a:rPr lang="nb-NO" sz="2800" b="0" dirty="0" err="1">
                <a:solidFill>
                  <a:srgbClr val="001080"/>
                </a:solidFill>
                <a:effectLst/>
                <a:latin typeface="Consolas" panose="020B0609020204030204" pitchFamily="49" charset="0"/>
              </a:rPr>
              <a:t>radius</a:t>
            </a:r>
            <a:r>
              <a:rPr lang="nb-NO" sz="2800" b="0" dirty="0">
                <a:solidFill>
                  <a:srgbClr val="000000"/>
                </a:solidFill>
                <a:effectLst/>
                <a:latin typeface="Consolas" panose="020B0609020204030204" pitchFamily="49" charset="0"/>
              </a:rPr>
              <a:t>) </a:t>
            </a:r>
          </a:p>
          <a:p>
            <a:br>
              <a:rPr lang="nb-NO" sz="2800" b="0" dirty="0">
                <a:solidFill>
                  <a:srgbClr val="000000"/>
                </a:solidFill>
                <a:effectLst/>
                <a:latin typeface="Consolas" panose="020B0609020204030204" pitchFamily="49" charset="0"/>
              </a:rPr>
            </a:br>
            <a:endParaRPr lang="nb-NO" sz="28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6982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iljardballer på vei i mange retninger">
            <a:extLst>
              <a:ext uri="{FF2B5EF4-FFF2-40B4-BE49-F238E27FC236}">
                <a16:creationId xmlns:a16="http://schemas.microsoft.com/office/drawing/2014/main" id="{A47AC2E2-E12D-E228-DA44-B44BC6FC1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tel 1">
            <a:extLst>
              <a:ext uri="{FF2B5EF4-FFF2-40B4-BE49-F238E27FC236}">
                <a16:creationId xmlns:a16="http://schemas.microsoft.com/office/drawing/2014/main" id="{89423628-D546-5974-B008-A889D813D0A5}"/>
              </a:ext>
            </a:extLst>
          </p:cNvPr>
          <p:cNvSpPr>
            <a:spLocks noGrp="1"/>
          </p:cNvSpPr>
          <p:nvPr>
            <p:ph type="title"/>
          </p:nvPr>
        </p:nvSpPr>
        <p:spPr>
          <a:xfrm>
            <a:off x="7531610" y="365125"/>
            <a:ext cx="3822189" cy="1899912"/>
          </a:xfrm>
        </p:spPr>
        <p:txBody>
          <a:bodyPr>
            <a:normAutofit/>
          </a:bodyPr>
          <a:lstStyle/>
          <a:p>
            <a:r>
              <a:rPr lang="nb-NO" sz="4000"/>
              <a:t>Mål</a:t>
            </a:r>
          </a:p>
        </p:txBody>
      </p:sp>
      <p:sp>
        <p:nvSpPr>
          <p:cNvPr id="3" name="Plassholder for innhold 2">
            <a:extLst>
              <a:ext uri="{FF2B5EF4-FFF2-40B4-BE49-F238E27FC236}">
                <a16:creationId xmlns:a16="http://schemas.microsoft.com/office/drawing/2014/main" id="{BDE62EA2-CA25-4F65-F6DD-FAE89DE3DA6A}"/>
              </a:ext>
            </a:extLst>
          </p:cNvPr>
          <p:cNvSpPr>
            <a:spLocks noGrp="1"/>
          </p:cNvSpPr>
          <p:nvPr>
            <p:ph idx="1"/>
          </p:nvPr>
        </p:nvSpPr>
        <p:spPr>
          <a:xfrm>
            <a:off x="7531610" y="2434201"/>
            <a:ext cx="3822189" cy="3742762"/>
          </a:xfrm>
        </p:spPr>
        <p:txBody>
          <a:bodyPr>
            <a:normAutofit fontScale="85000" lnSpcReduction="20000"/>
          </a:bodyPr>
          <a:lstStyle/>
          <a:p>
            <a:pPr>
              <a:buFont typeface="Arial" panose="020B0604020202020204" pitchFamily="34" charset="0"/>
              <a:buChar char="•"/>
            </a:pPr>
            <a:r>
              <a:rPr lang="nb-NO" sz="2000" b="0" i="0" dirty="0">
                <a:effectLst/>
                <a:latin typeface="roboto" panose="02000000000000000000" pitchFamily="2" charset="0"/>
              </a:rPr>
              <a:t>tegne enkle figurer og skrive tekst med </a:t>
            </a:r>
            <a:r>
              <a:rPr lang="nb-NO" sz="2000" b="0" i="0" dirty="0" err="1">
                <a:effectLst/>
                <a:latin typeface="roboto" panose="02000000000000000000" pitchFamily="2" charset="0"/>
              </a:rPr>
              <a:t>PyGame</a:t>
            </a:r>
            <a:r>
              <a:rPr lang="nb-NO" sz="2000" b="0" i="0" dirty="0">
                <a:effectLst/>
                <a:latin typeface="roboto" panose="02000000000000000000" pitchFamily="2" charset="0"/>
              </a:rPr>
              <a:t>-biblioteket</a:t>
            </a:r>
          </a:p>
          <a:p>
            <a:pPr>
              <a:buFont typeface="Arial" panose="020B0604020202020204" pitchFamily="34" charset="0"/>
              <a:buChar char="•"/>
            </a:pPr>
            <a:r>
              <a:rPr lang="nb-NO" sz="2000" b="0" i="0" dirty="0">
                <a:effectLst/>
                <a:latin typeface="roboto" panose="02000000000000000000" pitchFamily="2" charset="0"/>
              </a:rPr>
              <a:t>animere enkle figurer med en spill-løkke</a:t>
            </a:r>
          </a:p>
          <a:p>
            <a:pPr>
              <a:buFont typeface="Arial" panose="020B0604020202020204" pitchFamily="34" charset="0"/>
              <a:buChar char="•"/>
            </a:pPr>
            <a:r>
              <a:rPr lang="nb-NO" sz="2000" b="0" i="0" dirty="0">
                <a:effectLst/>
                <a:latin typeface="roboto" panose="02000000000000000000" pitchFamily="2" charset="0"/>
              </a:rPr>
              <a:t>styre figurer med tastaturet</a:t>
            </a:r>
          </a:p>
          <a:p>
            <a:pPr marL="0" indent="0">
              <a:buNone/>
            </a:pPr>
            <a:endParaRPr lang="nb-NO" sz="2000" dirty="0"/>
          </a:p>
          <a:p>
            <a:pPr marL="0" indent="0">
              <a:buNone/>
            </a:pPr>
            <a:r>
              <a:rPr lang="nb-NO" sz="2000" dirty="0"/>
              <a:t>Presentasjon på:</a:t>
            </a:r>
          </a:p>
          <a:p>
            <a:pPr marL="0" indent="0">
              <a:buNone/>
            </a:pPr>
            <a:r>
              <a:rPr lang="nb-NO" sz="2000" dirty="0"/>
              <a:t>Hvordan lage Grafikk med </a:t>
            </a:r>
            <a:r>
              <a:rPr lang="nb-NO" sz="2000" dirty="0" err="1"/>
              <a:t>PyGame</a:t>
            </a:r>
            <a:endParaRPr lang="nb-NO" sz="2000" dirty="0"/>
          </a:p>
          <a:p>
            <a:pPr marL="0" indent="0">
              <a:buNone/>
            </a:pPr>
            <a:r>
              <a:rPr lang="nb-NO" sz="2000" dirty="0"/>
              <a:t>Hvordan Animere figurer</a:t>
            </a:r>
          </a:p>
          <a:p>
            <a:pPr marL="0" indent="0">
              <a:buNone/>
            </a:pPr>
            <a:r>
              <a:rPr lang="nb-NO" sz="2000" dirty="0"/>
              <a:t>	</a:t>
            </a:r>
            <a:r>
              <a:rPr lang="nb-NO" sz="2000" dirty="0" err="1"/>
              <a:t>Spilløkka</a:t>
            </a:r>
            <a:r>
              <a:rPr lang="nb-NO" sz="2000" dirty="0"/>
              <a:t> og beregningstid</a:t>
            </a:r>
          </a:p>
          <a:p>
            <a:pPr marL="0" indent="0">
              <a:buNone/>
            </a:pPr>
            <a:r>
              <a:rPr lang="nb-NO" sz="2000" dirty="0"/>
              <a:t>Hvordan ta bruker inputs</a:t>
            </a:r>
          </a:p>
          <a:p>
            <a:pPr marL="0" indent="0">
              <a:buNone/>
            </a:pPr>
            <a:r>
              <a:rPr lang="nb-NO" sz="2000" dirty="0"/>
              <a:t>Hvordan legge inn bilder</a:t>
            </a:r>
          </a:p>
          <a:p>
            <a:pPr marL="0" indent="0">
              <a:buNone/>
            </a:pPr>
            <a:r>
              <a:rPr lang="nb-NO" sz="2000" dirty="0"/>
              <a:t>Hvordan tenke i designfasen av spill</a:t>
            </a:r>
          </a:p>
        </p:txBody>
      </p:sp>
    </p:spTree>
    <p:extLst>
      <p:ext uri="{BB962C8B-B14F-4D97-AF65-F5344CB8AC3E}">
        <p14:creationId xmlns:p14="http://schemas.microsoft.com/office/powerpoint/2010/main" val="3142387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1A4F42-075B-F039-5D30-172328639E59}"/>
              </a:ext>
            </a:extLst>
          </p:cNvPr>
          <p:cNvSpPr>
            <a:spLocks noGrp="1"/>
          </p:cNvSpPr>
          <p:nvPr>
            <p:ph type="title"/>
          </p:nvPr>
        </p:nvSpPr>
        <p:spPr/>
        <p:txBody>
          <a:bodyPr/>
          <a:lstStyle/>
          <a:p>
            <a:r>
              <a:rPr lang="nb-NO" dirty="0"/>
              <a:t>Metoden for flytte ballen</a:t>
            </a:r>
          </a:p>
        </p:txBody>
      </p:sp>
      <p:sp>
        <p:nvSpPr>
          <p:cNvPr id="5" name="TekstSylinder 4">
            <a:extLst>
              <a:ext uri="{FF2B5EF4-FFF2-40B4-BE49-F238E27FC236}">
                <a16:creationId xmlns:a16="http://schemas.microsoft.com/office/drawing/2014/main" id="{1C4C1BD4-3CB4-82FC-EB21-2023F57712A4}"/>
              </a:ext>
            </a:extLst>
          </p:cNvPr>
          <p:cNvSpPr txBox="1"/>
          <p:nvPr/>
        </p:nvSpPr>
        <p:spPr>
          <a:xfrm>
            <a:off x="733424" y="1690688"/>
            <a:ext cx="10944226" cy="1477328"/>
          </a:xfrm>
          <a:prstGeom prst="rect">
            <a:avLst/>
          </a:prstGeom>
          <a:noFill/>
        </p:spPr>
        <p:txBody>
          <a:bodyPr wrap="square">
            <a:spAutoFit/>
          </a:bodyPr>
          <a:lstStyle/>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flytte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Flytter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p:txBody>
      </p:sp>
      <p:sp>
        <p:nvSpPr>
          <p:cNvPr id="3" name="TekstSylinder 2">
            <a:extLst>
              <a:ext uri="{FF2B5EF4-FFF2-40B4-BE49-F238E27FC236}">
                <a16:creationId xmlns:a16="http://schemas.microsoft.com/office/drawing/2014/main" id="{8BABF99B-9630-C823-0F92-00370E4ED444}"/>
              </a:ext>
            </a:extLst>
          </p:cNvPr>
          <p:cNvSpPr txBox="1"/>
          <p:nvPr/>
        </p:nvSpPr>
        <p:spPr>
          <a:xfrm>
            <a:off x="838200" y="3429000"/>
            <a:ext cx="6648450" cy="2677656"/>
          </a:xfrm>
          <a:prstGeom prst="rect">
            <a:avLst/>
          </a:prstGeom>
          <a:noFill/>
        </p:spPr>
        <p:txBody>
          <a:bodyPr wrap="square" rtlCol="0">
            <a:spAutoFit/>
          </a:bodyPr>
          <a:lstStyle/>
          <a:p>
            <a:endParaRPr lang="nb-NO" sz="2800" dirty="0"/>
          </a:p>
          <a:p>
            <a:r>
              <a:rPr lang="nb-NO" sz="2800" dirty="0"/>
              <a:t>Naiv måte, hva skjer når det går mye tid?</a:t>
            </a:r>
          </a:p>
          <a:p>
            <a:endParaRPr lang="nb-NO" sz="2800" dirty="0"/>
          </a:p>
          <a:p>
            <a:r>
              <a:rPr lang="nb-NO" sz="2800" dirty="0"/>
              <a:t>Må stoppe ballen, eller snu farten.</a:t>
            </a:r>
          </a:p>
          <a:p>
            <a:r>
              <a:rPr lang="nb-NO" sz="2800" dirty="0"/>
              <a:t>Når ballen er ved kanten av bildet.</a:t>
            </a:r>
          </a:p>
          <a:p>
            <a:endParaRPr lang="nb-NO" sz="2800" dirty="0"/>
          </a:p>
        </p:txBody>
      </p:sp>
      <p:pic>
        <p:nvPicPr>
          <p:cNvPr id="6" name="Bilde 5">
            <a:extLst>
              <a:ext uri="{FF2B5EF4-FFF2-40B4-BE49-F238E27FC236}">
                <a16:creationId xmlns:a16="http://schemas.microsoft.com/office/drawing/2014/main" id="{596F86CA-EA7B-FF50-9074-234597DAB0E2}"/>
              </a:ext>
            </a:extLst>
          </p:cNvPr>
          <p:cNvPicPr>
            <a:picLocks noChangeAspect="1"/>
          </p:cNvPicPr>
          <p:nvPr/>
        </p:nvPicPr>
        <p:blipFill>
          <a:blip r:embed="rId2"/>
          <a:stretch>
            <a:fillRect/>
          </a:stretch>
        </p:blipFill>
        <p:spPr>
          <a:xfrm>
            <a:off x="7486650" y="3323732"/>
            <a:ext cx="4753638" cy="3534268"/>
          </a:xfrm>
          <a:prstGeom prst="rect">
            <a:avLst/>
          </a:prstGeom>
        </p:spPr>
      </p:pic>
    </p:spTree>
    <p:extLst>
      <p:ext uri="{BB962C8B-B14F-4D97-AF65-F5344CB8AC3E}">
        <p14:creationId xmlns:p14="http://schemas.microsoft.com/office/powerpoint/2010/main" val="342544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1A4F42-075B-F039-5D30-172328639E59}"/>
              </a:ext>
            </a:extLst>
          </p:cNvPr>
          <p:cNvSpPr>
            <a:spLocks noGrp="1"/>
          </p:cNvSpPr>
          <p:nvPr>
            <p:ph type="title"/>
          </p:nvPr>
        </p:nvSpPr>
        <p:spPr/>
        <p:txBody>
          <a:bodyPr/>
          <a:lstStyle/>
          <a:p>
            <a:r>
              <a:rPr lang="nb-NO" dirty="0"/>
              <a:t>Metoden for flytte ballen</a:t>
            </a:r>
          </a:p>
        </p:txBody>
      </p:sp>
      <p:sp>
        <p:nvSpPr>
          <p:cNvPr id="5" name="TekstSylinder 4">
            <a:extLst>
              <a:ext uri="{FF2B5EF4-FFF2-40B4-BE49-F238E27FC236}">
                <a16:creationId xmlns:a16="http://schemas.microsoft.com/office/drawing/2014/main" id="{1C4C1BD4-3CB4-82FC-EB21-2023F57712A4}"/>
              </a:ext>
            </a:extLst>
          </p:cNvPr>
          <p:cNvSpPr txBox="1"/>
          <p:nvPr/>
        </p:nvSpPr>
        <p:spPr>
          <a:xfrm>
            <a:off x="733424" y="1690688"/>
            <a:ext cx="10944226" cy="2585323"/>
          </a:xfrm>
          <a:prstGeom prst="rect">
            <a:avLst/>
          </a:prstGeom>
          <a:noFill/>
        </p:spPr>
        <p:txBody>
          <a:bodyPr wrap="square">
            <a:spAutoFit/>
          </a:bodyPr>
          <a:lstStyle/>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A31515"/>
                </a:solidFill>
                <a:effectLst/>
                <a:latin typeface="Consolas" panose="020B0609020204030204" pitchFamily="49" charset="0"/>
              </a:rPr>
              <a:t>"""Metode for å flytte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Sjekker om ballen er utenfor høyre/venstre kant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radius</a:t>
            </a:r>
            <a:r>
              <a:rPr lang="nb-NO" b="0" dirty="0">
                <a:solidFill>
                  <a:srgbClr val="000000"/>
                </a:solidFill>
                <a:effectLst/>
                <a:latin typeface="Consolas" panose="020B0609020204030204" pitchFamily="49" charset="0"/>
              </a:rPr>
              <a:t>) &lt;= </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 </a:t>
            </a:r>
            <a:r>
              <a:rPr lang="nb-NO" b="0" dirty="0">
                <a:solidFill>
                  <a:srgbClr val="0000FF"/>
                </a:solidFill>
                <a:effectLst/>
                <a:latin typeface="Consolas" panose="020B0609020204030204" pitchFamily="49" charset="0"/>
              </a:rPr>
              <a:t>or</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radius</a:t>
            </a:r>
            <a:r>
              <a:rPr lang="nb-NO" b="0" dirty="0">
                <a:solidFill>
                  <a:srgbClr val="000000"/>
                </a:solidFill>
                <a:effectLst/>
                <a:latin typeface="Consolas" panose="020B0609020204030204" pitchFamily="49" charset="0"/>
              </a:rPr>
              <a:t>) &gt;=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vindusobjekt</a:t>
            </a:r>
            <a:r>
              <a:rPr lang="nb-NO" b="0" dirty="0" err="1">
                <a:solidFill>
                  <a:srgbClr val="000000"/>
                </a:solidFill>
                <a:effectLst/>
                <a:latin typeface="Consolas" panose="020B0609020204030204" pitchFamily="49" charset="0"/>
              </a:rPr>
              <a:t>.get_width</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Flytter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p:txBody>
      </p:sp>
      <p:sp>
        <p:nvSpPr>
          <p:cNvPr id="4" name="TekstSylinder 3">
            <a:extLst>
              <a:ext uri="{FF2B5EF4-FFF2-40B4-BE49-F238E27FC236}">
                <a16:creationId xmlns:a16="http://schemas.microsoft.com/office/drawing/2014/main" id="{F5311C99-C365-C57B-2EB2-62E77D0FBF06}"/>
              </a:ext>
            </a:extLst>
          </p:cNvPr>
          <p:cNvSpPr txBox="1"/>
          <p:nvPr/>
        </p:nvSpPr>
        <p:spPr>
          <a:xfrm>
            <a:off x="933450" y="4502150"/>
            <a:ext cx="6010275" cy="923330"/>
          </a:xfrm>
          <a:prstGeom prst="rect">
            <a:avLst/>
          </a:prstGeom>
          <a:noFill/>
        </p:spPr>
        <p:txBody>
          <a:bodyPr wrap="square" rtlCol="0">
            <a:spAutoFit/>
          </a:bodyPr>
          <a:lstStyle/>
          <a:p>
            <a:r>
              <a:rPr lang="nb-NO" dirty="0"/>
              <a:t>.</a:t>
            </a:r>
            <a:r>
              <a:rPr lang="nb-NO" dirty="0" err="1"/>
              <a:t>get_width</a:t>
            </a:r>
            <a:r>
              <a:rPr lang="nb-NO" dirty="0"/>
              <a:t>() gir antall piksler i bredden av </a:t>
            </a:r>
            <a:r>
              <a:rPr lang="nb-NO" dirty="0" err="1"/>
              <a:t>pygamevinduet</a:t>
            </a:r>
            <a:r>
              <a:rPr lang="nb-NO" dirty="0"/>
              <a:t>. </a:t>
            </a:r>
          </a:p>
          <a:p>
            <a:r>
              <a:rPr lang="nb-NO" dirty="0"/>
              <a:t>	Også lik </a:t>
            </a:r>
            <a:r>
              <a:rPr lang="nb-NO" b="0" dirty="0">
                <a:solidFill>
                  <a:srgbClr val="0070C1"/>
                </a:solidFill>
                <a:effectLst/>
                <a:latin typeface="Consolas" panose="020B0609020204030204" pitchFamily="49" charset="0"/>
              </a:rPr>
              <a:t>VINDU_BREDDE</a:t>
            </a:r>
            <a:endParaRPr lang="nb-NO" b="0" dirty="0">
              <a:solidFill>
                <a:srgbClr val="000000"/>
              </a:solidFill>
              <a:effectLst/>
              <a:latin typeface="Consolas" panose="020B0609020204030204" pitchFamily="49" charset="0"/>
            </a:endParaRPr>
          </a:p>
          <a:p>
            <a:endParaRPr lang="nb-NO" dirty="0"/>
          </a:p>
        </p:txBody>
      </p:sp>
    </p:spTree>
    <p:extLst>
      <p:ext uri="{BB962C8B-B14F-4D97-AF65-F5344CB8AC3E}">
        <p14:creationId xmlns:p14="http://schemas.microsoft.com/office/powerpoint/2010/main" val="609860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C3B4FD-457D-0457-B1D7-089E47EA7EEA}"/>
              </a:ext>
            </a:extLst>
          </p:cNvPr>
          <p:cNvSpPr>
            <a:spLocks noGrp="1"/>
          </p:cNvSpPr>
          <p:nvPr>
            <p:ph type="title"/>
          </p:nvPr>
        </p:nvSpPr>
        <p:spPr>
          <a:xfrm>
            <a:off x="6486524" y="365125"/>
            <a:ext cx="4867275" cy="1325563"/>
          </a:xfrm>
        </p:spPr>
        <p:txBody>
          <a:bodyPr/>
          <a:lstStyle/>
          <a:p>
            <a:r>
              <a:rPr lang="nb-NO" dirty="0"/>
              <a:t>Spill-løkka</a:t>
            </a:r>
          </a:p>
        </p:txBody>
      </p:sp>
      <p:sp>
        <p:nvSpPr>
          <p:cNvPr id="3" name="Plassholder for innhold 2">
            <a:extLst>
              <a:ext uri="{FF2B5EF4-FFF2-40B4-BE49-F238E27FC236}">
                <a16:creationId xmlns:a16="http://schemas.microsoft.com/office/drawing/2014/main" id="{F0CF926B-D0B5-1C74-7FE0-FB08D6A211C5}"/>
              </a:ext>
            </a:extLst>
          </p:cNvPr>
          <p:cNvSpPr>
            <a:spLocks noGrp="1"/>
          </p:cNvSpPr>
          <p:nvPr>
            <p:ph idx="1"/>
          </p:nvPr>
        </p:nvSpPr>
        <p:spPr>
          <a:xfrm>
            <a:off x="6181724" y="1825625"/>
            <a:ext cx="5172075" cy="4351338"/>
          </a:xfrm>
        </p:spPr>
        <p:txBody>
          <a:bodyPr>
            <a:normAutofit/>
          </a:bodyPr>
          <a:lstStyle/>
          <a:p>
            <a:r>
              <a:rPr lang="nb-NO" dirty="0"/>
              <a:t>Vi har opprettet en ball og et vindu før.</a:t>
            </a:r>
          </a:p>
          <a:p>
            <a:pPr marL="457200" lvl="1" indent="0">
              <a:buNone/>
            </a:pPr>
            <a:endParaRPr lang="nb-NO" dirty="0"/>
          </a:p>
          <a:p>
            <a:pPr marL="457200" lvl="1" indent="0">
              <a:buNone/>
            </a:pPr>
            <a:r>
              <a:rPr lang="nb-NO" dirty="0"/>
              <a:t>Hva skjer for hver iterasjon av løkka?</a:t>
            </a:r>
          </a:p>
          <a:p>
            <a:r>
              <a:rPr lang="nb-NO" dirty="0"/>
              <a:t>Vi vil:</a:t>
            </a:r>
          </a:p>
          <a:p>
            <a:pPr lvl="1"/>
            <a:r>
              <a:rPr lang="nb-NO" dirty="0"/>
              <a:t>Sjekke om spillet er lukket.</a:t>
            </a:r>
          </a:p>
          <a:p>
            <a:pPr lvl="1"/>
            <a:r>
              <a:rPr lang="nb-NO" dirty="0"/>
              <a:t>Fylle </a:t>
            </a:r>
            <a:r>
              <a:rPr lang="nb-NO" dirty="0" err="1"/>
              <a:t>bagrunnen</a:t>
            </a:r>
            <a:r>
              <a:rPr lang="nb-NO" dirty="0"/>
              <a:t> blå</a:t>
            </a:r>
          </a:p>
          <a:p>
            <a:pPr lvl="1"/>
            <a:r>
              <a:rPr lang="nb-NO" dirty="0"/>
              <a:t>Tegne og flytte ballen</a:t>
            </a:r>
          </a:p>
          <a:p>
            <a:pPr lvl="1"/>
            <a:r>
              <a:rPr lang="nb-NO" dirty="0"/>
              <a:t>Oppdatere hvordan innholdet ser ut </a:t>
            </a:r>
          </a:p>
        </p:txBody>
      </p:sp>
      <p:sp>
        <p:nvSpPr>
          <p:cNvPr id="5" name="TekstSylinder 4">
            <a:extLst>
              <a:ext uri="{FF2B5EF4-FFF2-40B4-BE49-F238E27FC236}">
                <a16:creationId xmlns:a16="http://schemas.microsoft.com/office/drawing/2014/main" id="{E244C3FE-1A54-851D-AC2E-395CF3776A10}"/>
              </a:ext>
            </a:extLst>
          </p:cNvPr>
          <p:cNvSpPr txBox="1"/>
          <p:nvPr/>
        </p:nvSpPr>
        <p:spPr>
          <a:xfrm>
            <a:off x="390525" y="474345"/>
            <a:ext cx="6096000" cy="5909310"/>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 Gjenta helt til brukeren lukker vinduet</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True</a:t>
            </a:r>
            <a:endParaRPr lang="nb-NO" b="0" dirty="0">
              <a:solidFill>
                <a:srgbClr val="000000"/>
              </a:solidFill>
              <a:effectLst/>
              <a:latin typeface="Consolas" panose="020B0609020204030204" pitchFamily="49" charset="0"/>
            </a:endParaRPr>
          </a:p>
          <a:p>
            <a:r>
              <a:rPr lang="nb-NO" b="0" dirty="0" err="1">
                <a:solidFill>
                  <a:srgbClr val="AF00DB"/>
                </a:solidFill>
                <a:effectLst/>
                <a:latin typeface="Consolas" panose="020B0609020204030204" pitchFamily="49" charset="0"/>
              </a:rPr>
              <a:t>while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Sjekker om brukeren har lukket vinduet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for</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in</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type</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QUIT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False</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Farger bakgrunnen lyseblå</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fill</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135</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206</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235</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Tegner og flytter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ball</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tegn</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ball</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Oppdaterer alt innholdet i vinduet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display</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flip</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8229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533EEF-2CB0-DA04-A87A-A9213573769D}"/>
              </a:ext>
            </a:extLst>
          </p:cNvPr>
          <p:cNvSpPr>
            <a:spLocks noGrp="1"/>
          </p:cNvSpPr>
          <p:nvPr>
            <p:ph type="title"/>
          </p:nvPr>
        </p:nvSpPr>
        <p:spPr/>
        <p:txBody>
          <a:bodyPr/>
          <a:lstStyle/>
          <a:p>
            <a:r>
              <a:rPr lang="nb-NO" dirty="0"/>
              <a:t>Oppgaver:</a:t>
            </a:r>
          </a:p>
        </p:txBody>
      </p:sp>
      <p:sp>
        <p:nvSpPr>
          <p:cNvPr id="3" name="Plassholder for innhold 2">
            <a:extLst>
              <a:ext uri="{FF2B5EF4-FFF2-40B4-BE49-F238E27FC236}">
                <a16:creationId xmlns:a16="http://schemas.microsoft.com/office/drawing/2014/main" id="{1ADB7ED2-09AC-D711-A354-C259E8352A63}"/>
              </a:ext>
            </a:extLst>
          </p:cNvPr>
          <p:cNvSpPr>
            <a:spLocks noGrp="1"/>
          </p:cNvSpPr>
          <p:nvPr>
            <p:ph idx="1"/>
          </p:nvPr>
        </p:nvSpPr>
        <p:spPr>
          <a:xfrm>
            <a:off x="838200" y="1825624"/>
            <a:ext cx="10515600" cy="5032375"/>
          </a:xfrm>
        </p:spPr>
        <p:txBody>
          <a:bodyPr/>
          <a:lstStyle/>
          <a:p>
            <a:r>
              <a:rPr lang="nb-NO" dirty="0"/>
              <a:t>Last ned ball.py fra Canvas.</a:t>
            </a:r>
          </a:p>
          <a:p>
            <a:pPr marL="514350" indent="-514350">
              <a:buFont typeface="+mj-lt"/>
              <a:buAutoNum type="arabicPeriod" startAt="3"/>
            </a:pPr>
            <a:r>
              <a:rPr lang="nb-NO" dirty="0"/>
              <a:t>Endre ulike verdier for posisjon, radius og farge til ballen.</a:t>
            </a:r>
          </a:p>
          <a:p>
            <a:pPr marL="514350" indent="-514350">
              <a:buFont typeface="+mj-lt"/>
              <a:buAutoNum type="arabicPeriod" startAt="3"/>
            </a:pPr>
            <a:r>
              <a:rPr lang="nb-NO" dirty="0"/>
              <a:t>Hvorfor har vi </a:t>
            </a:r>
            <a:r>
              <a:rPr lang="nb-NO" dirty="0" err="1"/>
              <a:t>vindu.fill</a:t>
            </a:r>
            <a:r>
              <a:rPr lang="nb-NO" dirty="0"/>
              <a:t>() inne i </a:t>
            </a:r>
            <a:r>
              <a:rPr lang="nb-NO" dirty="0" err="1"/>
              <a:t>while</a:t>
            </a:r>
            <a:r>
              <a:rPr lang="nb-NO" dirty="0"/>
              <a:t> løkka? </a:t>
            </a:r>
          </a:p>
          <a:p>
            <a:pPr marL="971550" lvl="1" indent="-514350">
              <a:buFont typeface="+mj-lt"/>
              <a:buAutoNum type="arabicPeriod"/>
            </a:pPr>
            <a:r>
              <a:rPr lang="nb-NO" dirty="0"/>
              <a:t>Finn ut hvorfor vi ikke bare kan fylle bakgrunnen en gang i løkken</a:t>
            </a:r>
          </a:p>
          <a:p>
            <a:pPr marL="514350" indent="-514350">
              <a:buFont typeface="+mj-lt"/>
              <a:buAutoNum type="arabicPeriod" startAt="3"/>
            </a:pPr>
            <a:r>
              <a:rPr lang="nb-NO" dirty="0"/>
              <a:t>Utvid koden slik at ballens farge og radius kan angis.</a:t>
            </a:r>
          </a:p>
          <a:p>
            <a:pPr marL="0" indent="0">
              <a:buNone/>
            </a:pPr>
            <a:r>
              <a:rPr lang="nb-NO" dirty="0"/>
              <a:t>Lag ulike baller som beveger seg samtidig, de skal ha ulike farger og størrelser. </a:t>
            </a:r>
          </a:p>
          <a:p>
            <a:pPr marL="514350" indent="-514350">
              <a:buFont typeface="+mj-lt"/>
              <a:buAutoNum type="arabicPeriod" startAt="6"/>
            </a:pPr>
            <a:r>
              <a:rPr lang="nb-NO" dirty="0"/>
              <a:t>Utvid farten, slik at ballen kan ha en fart i både x og y retning.</a:t>
            </a:r>
          </a:p>
          <a:p>
            <a:pPr marL="457200" lvl="1" indent="0">
              <a:buNone/>
            </a:pPr>
            <a:r>
              <a:rPr lang="nb-NO" dirty="0"/>
              <a:t>Bytt ut fart med </a:t>
            </a:r>
            <a:r>
              <a:rPr lang="nb-NO" dirty="0" err="1"/>
              <a:t>xfart</a:t>
            </a:r>
            <a:r>
              <a:rPr lang="nb-NO" dirty="0"/>
              <a:t> og </a:t>
            </a:r>
            <a:r>
              <a:rPr lang="nb-NO" dirty="0" err="1"/>
              <a:t>yfart</a:t>
            </a:r>
            <a:endParaRPr lang="nb-NO" dirty="0"/>
          </a:p>
          <a:p>
            <a:pPr marL="457200" lvl="1" indent="0">
              <a:buNone/>
            </a:pPr>
            <a:endParaRPr lang="nb-NO" dirty="0"/>
          </a:p>
          <a:p>
            <a:pPr marL="457200" lvl="1" indent="0">
              <a:buNone/>
            </a:pPr>
            <a:r>
              <a:rPr lang="nb-NO" dirty="0"/>
              <a:t>Kan du lage en ball som «spretter» mer naturlig enn det den gjør nå?</a:t>
            </a:r>
          </a:p>
        </p:txBody>
      </p:sp>
    </p:spTree>
    <p:extLst>
      <p:ext uri="{BB962C8B-B14F-4D97-AF65-F5344CB8AC3E}">
        <p14:creationId xmlns:p14="http://schemas.microsoft.com/office/powerpoint/2010/main" val="3275029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0D078FA-F07C-DABA-4703-F2C0A3239F30}"/>
              </a:ext>
            </a:extLst>
          </p:cNvPr>
          <p:cNvSpPr>
            <a:spLocks noGrp="1"/>
          </p:cNvSpPr>
          <p:nvPr>
            <p:ph type="title"/>
          </p:nvPr>
        </p:nvSpPr>
        <p:spPr>
          <a:xfrm>
            <a:off x="790575" y="1967265"/>
            <a:ext cx="3187826" cy="2547257"/>
          </a:xfrm>
          <a:noFill/>
        </p:spPr>
        <p:txBody>
          <a:bodyPr vert="horz" lIns="91440" tIns="45720" rIns="91440" bIns="45720" rtlCol="0" anchor="ctr">
            <a:normAutofit/>
          </a:bodyPr>
          <a:lstStyle/>
          <a:p>
            <a:pPr algn="ctr"/>
            <a:r>
              <a:rPr lang="en-US" kern="1200" dirty="0">
                <a:solidFill>
                  <a:srgbClr val="FFFFFF"/>
                </a:solidFill>
                <a:latin typeface="+mj-lt"/>
                <a:ea typeface="+mj-ea"/>
                <a:cs typeface="+mj-cs"/>
              </a:rPr>
              <a:t>-Inputs</a:t>
            </a:r>
          </a:p>
        </p:txBody>
      </p:sp>
      <p:pic>
        <p:nvPicPr>
          <p:cNvPr id="2050" name="Picture 2" descr="Spillkontroller kompatibel med Xbox 360 - grønn - Elkjøp">
            <a:extLst>
              <a:ext uri="{FF2B5EF4-FFF2-40B4-BE49-F238E27FC236}">
                <a16:creationId xmlns:a16="http://schemas.microsoft.com/office/drawing/2014/main" id="{CBA69325-F71B-9FFE-9078-9B0C84F635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83296" y="643466"/>
            <a:ext cx="5568739"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3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A1979AA-F00A-0F05-D44E-F9C76D7DFB29}"/>
              </a:ext>
            </a:extLst>
          </p:cNvPr>
          <p:cNvSpPr>
            <a:spLocks noGrp="1"/>
          </p:cNvSpPr>
          <p:nvPr>
            <p:ph type="title"/>
          </p:nvPr>
        </p:nvSpPr>
        <p:spPr/>
        <p:txBody>
          <a:bodyPr/>
          <a:lstStyle/>
          <a:p>
            <a:r>
              <a:rPr lang="nb-NO" dirty="0"/>
              <a:t>Spill inputs: Tastaturet</a:t>
            </a:r>
          </a:p>
        </p:txBody>
      </p:sp>
      <p:sp>
        <p:nvSpPr>
          <p:cNvPr id="3" name="Plassholder for innhold 2">
            <a:extLst>
              <a:ext uri="{FF2B5EF4-FFF2-40B4-BE49-F238E27FC236}">
                <a16:creationId xmlns:a16="http://schemas.microsoft.com/office/drawing/2014/main" id="{2AFFF2E3-F5F6-DA37-08CE-0DB970AAB553}"/>
              </a:ext>
            </a:extLst>
          </p:cNvPr>
          <p:cNvSpPr>
            <a:spLocks noGrp="1"/>
          </p:cNvSpPr>
          <p:nvPr>
            <p:ph idx="1"/>
          </p:nvPr>
        </p:nvSpPr>
        <p:spPr>
          <a:xfrm>
            <a:off x="838200" y="1825625"/>
            <a:ext cx="10515600" cy="4667250"/>
          </a:xfrm>
        </p:spPr>
        <p:txBody>
          <a:bodyPr>
            <a:normAutofit/>
          </a:bodyPr>
          <a:lstStyle/>
          <a:p>
            <a:pPr marL="0" indent="0">
              <a:buNone/>
            </a:pPr>
            <a:r>
              <a:rPr lang="nb-NO" dirty="0"/>
              <a:t>Vanlig fremgangsmåte:</a:t>
            </a:r>
          </a:p>
          <a:p>
            <a:pPr marL="0" indent="0">
              <a:buNone/>
            </a:pPr>
            <a:r>
              <a:rPr lang="nb-NO" dirty="0"/>
              <a:t>	Når en tast holdes inne så skjer noe</a:t>
            </a:r>
          </a:p>
          <a:p>
            <a:pPr marL="0" indent="0">
              <a:buNone/>
            </a:pPr>
            <a:r>
              <a:rPr lang="nb-NO" dirty="0"/>
              <a:t>I </a:t>
            </a:r>
            <a:r>
              <a:rPr lang="nb-NO" dirty="0" err="1"/>
              <a:t>pygame</a:t>
            </a:r>
            <a:r>
              <a:rPr lang="nb-NO" dirty="0"/>
              <a:t> så har vi modulen </a:t>
            </a:r>
            <a:r>
              <a:rPr lang="nb-NO" dirty="0" err="1"/>
              <a:t>key</a:t>
            </a:r>
            <a:endParaRPr lang="nb-NO" dirty="0"/>
          </a:p>
          <a:p>
            <a:pPr marL="0" indent="0">
              <a:buNone/>
            </a:pPr>
            <a:endParaRPr lang="nb-NO" dirty="0"/>
          </a:p>
          <a:p>
            <a:pPr marL="0" indent="0">
              <a:buNone/>
            </a:pPr>
            <a:r>
              <a:rPr lang="nb-NO" dirty="0"/>
              <a:t>Knappene har indekser som </a:t>
            </a:r>
            <a:r>
              <a:rPr lang="nb-NO" dirty="0" err="1"/>
              <a:t>f.eks</a:t>
            </a:r>
            <a:r>
              <a:rPr lang="nb-NO" dirty="0"/>
              <a:t>: </a:t>
            </a:r>
            <a:r>
              <a:rPr lang="nb-NO" b="0" i="0" dirty="0">
                <a:solidFill>
                  <a:srgbClr val="000000"/>
                </a:solidFill>
                <a:effectLst/>
                <a:latin typeface="roboto" panose="02000000000000000000" pitchFamily="2" charset="0"/>
              </a:rPr>
              <a:t>1073741906 </a:t>
            </a:r>
            <a:endParaRPr lang="nb-NO" dirty="0"/>
          </a:p>
          <a:p>
            <a:pPr marL="0" indent="0">
              <a:buNone/>
            </a:pPr>
            <a:r>
              <a:rPr lang="nb-NO" dirty="0"/>
              <a:t>For å hente ut spesifikke knapper bruker vi </a:t>
            </a:r>
            <a:r>
              <a:rPr lang="nb-NO" dirty="0" err="1"/>
              <a:t>pygame</a:t>
            </a:r>
            <a:r>
              <a:rPr lang="nb-NO" dirty="0"/>
              <a:t> konstanter:</a:t>
            </a:r>
          </a:p>
          <a:p>
            <a:pPr marL="0" indent="0">
              <a:buNone/>
            </a:pPr>
            <a:endParaRPr lang="nb-NO" dirty="0"/>
          </a:p>
          <a:p>
            <a:pPr marL="0" indent="0">
              <a:buNone/>
            </a:pPr>
            <a:endParaRPr lang="nb-NO" dirty="0"/>
          </a:p>
          <a:p>
            <a:pPr marL="0" indent="0">
              <a:buNone/>
            </a:pPr>
            <a:r>
              <a:rPr lang="nb-NO" dirty="0"/>
              <a:t>Flere nøkler finner dere </a:t>
            </a:r>
            <a:r>
              <a:rPr lang="nb-NO" dirty="0">
                <a:hlinkClick r:id="rId2"/>
              </a:rPr>
              <a:t>her</a:t>
            </a:r>
            <a:r>
              <a:rPr lang="nb-NO" dirty="0"/>
              <a:t> </a:t>
            </a:r>
          </a:p>
        </p:txBody>
      </p:sp>
      <p:graphicFrame>
        <p:nvGraphicFramePr>
          <p:cNvPr id="4" name="Tabell 3">
            <a:extLst>
              <a:ext uri="{FF2B5EF4-FFF2-40B4-BE49-F238E27FC236}">
                <a16:creationId xmlns:a16="http://schemas.microsoft.com/office/drawing/2014/main" id="{2C5DB999-7E5A-FD48-B1BB-4CEA2868E606}"/>
              </a:ext>
            </a:extLst>
          </p:cNvPr>
          <p:cNvGraphicFramePr>
            <a:graphicFrameLocks noGrp="1"/>
          </p:cNvGraphicFramePr>
          <p:nvPr>
            <p:extLst>
              <p:ext uri="{D42A27DB-BD31-4B8C-83A1-F6EECF244321}">
                <p14:modId xmlns:p14="http://schemas.microsoft.com/office/powerpoint/2010/main" val="1440172954"/>
              </p:ext>
            </p:extLst>
          </p:nvPr>
        </p:nvGraphicFramePr>
        <p:xfrm>
          <a:off x="6103138" y="383058"/>
          <a:ext cx="6088862" cy="956310"/>
        </p:xfrm>
        <a:graphic>
          <a:graphicData uri="http://schemas.openxmlformats.org/drawingml/2006/table">
            <a:tbl>
              <a:tblPr/>
              <a:tblGrid>
                <a:gridCol w="3044431">
                  <a:extLst>
                    <a:ext uri="{9D8B030D-6E8A-4147-A177-3AD203B41FA5}">
                      <a16:colId xmlns:a16="http://schemas.microsoft.com/office/drawing/2014/main" val="621700386"/>
                    </a:ext>
                  </a:extLst>
                </a:gridCol>
                <a:gridCol w="3044431">
                  <a:extLst>
                    <a:ext uri="{9D8B030D-6E8A-4147-A177-3AD203B41FA5}">
                      <a16:colId xmlns:a16="http://schemas.microsoft.com/office/drawing/2014/main" val="3647028038"/>
                    </a:ext>
                  </a:extLst>
                </a:gridCol>
              </a:tblGrid>
              <a:tr h="0">
                <a:tc>
                  <a:txBody>
                    <a:bodyPr/>
                    <a:lstStyle/>
                    <a:p>
                      <a:pPr algn="l" fontAlgn="base"/>
                      <a:r>
                        <a:rPr lang="nb-NO" b="0" u="none" strike="noStrike" dirty="0" err="1">
                          <a:solidFill>
                            <a:srgbClr val="000000"/>
                          </a:solidFill>
                          <a:effectLst/>
                          <a:latin typeface="inherit"/>
                          <a:hlinkClick r:id="rId3"/>
                        </a:rPr>
                        <a:t>pygame.key.get_pressed</a:t>
                      </a:r>
                      <a:endParaRPr lang="nb-NO" b="0" dirty="0">
                        <a:effectLst/>
                        <a:latin typeface="inherit"/>
                      </a:endParaRPr>
                    </a:p>
                  </a:txBody>
                  <a:tcPr marL="31750" marR="63500" marT="6350" marB="6350" anchor="ctr">
                    <a:lnL>
                      <a:noFill/>
                    </a:lnL>
                    <a:lnR>
                      <a:noFill/>
                    </a:lnR>
                    <a:lnT>
                      <a:noFill/>
                    </a:lnT>
                    <a:lnB>
                      <a:noFill/>
                    </a:lnB>
                    <a:solidFill>
                      <a:srgbClr val="AAEEBB"/>
                    </a:solidFill>
                  </a:tcPr>
                </a:tc>
                <a:tc>
                  <a:txBody>
                    <a:bodyPr/>
                    <a:lstStyle/>
                    <a:p>
                      <a:pPr algn="l" fontAlgn="base"/>
                      <a:r>
                        <a:rPr lang="en-US" b="0" dirty="0" err="1">
                          <a:effectLst/>
                          <a:latin typeface="inherit"/>
                        </a:rPr>
                        <a:t>Returnerer</a:t>
                      </a:r>
                      <a:r>
                        <a:rPr lang="en-US" b="0" dirty="0">
                          <a:effectLst/>
                          <a:latin typeface="inherit"/>
                        </a:rPr>
                        <a:t> </a:t>
                      </a:r>
                      <a:r>
                        <a:rPr lang="en-US" b="0" dirty="0" err="1">
                          <a:effectLst/>
                          <a:latin typeface="inherit"/>
                        </a:rPr>
                        <a:t>en</a:t>
                      </a:r>
                      <a:r>
                        <a:rPr lang="en-US" b="0" dirty="0">
                          <a:effectLst/>
                          <a:latin typeface="inherit"/>
                        </a:rPr>
                        <a:t> </a:t>
                      </a:r>
                      <a:r>
                        <a:rPr lang="en-US" b="0" dirty="0" err="1">
                          <a:effectLst/>
                          <a:latin typeface="inherit"/>
                        </a:rPr>
                        <a:t>liste</a:t>
                      </a:r>
                      <a:r>
                        <a:rPr lang="en-US" b="0" dirty="0">
                          <a:effectLst/>
                          <a:latin typeface="inherit"/>
                        </a:rPr>
                        <a:t> med </a:t>
                      </a:r>
                      <a:r>
                        <a:rPr lang="en-US" b="0" dirty="0" err="1">
                          <a:effectLst/>
                          <a:latin typeface="inherit"/>
                        </a:rPr>
                        <a:t>statusen</a:t>
                      </a:r>
                      <a:r>
                        <a:rPr lang="en-US" b="0" dirty="0">
                          <a:effectLst/>
                          <a:latin typeface="inherit"/>
                        </a:rPr>
                        <a:t> </a:t>
                      </a:r>
                      <a:r>
                        <a:rPr lang="en-US" b="0" dirty="0" err="1">
                          <a:effectLst/>
                          <a:latin typeface="inherit"/>
                        </a:rPr>
                        <a:t>til</a:t>
                      </a:r>
                      <a:r>
                        <a:rPr lang="en-US" b="0" dirty="0">
                          <a:effectLst/>
                          <a:latin typeface="inherit"/>
                        </a:rPr>
                        <a:t> alle </a:t>
                      </a:r>
                      <a:r>
                        <a:rPr lang="en-US" b="0" dirty="0" err="1">
                          <a:effectLst/>
                          <a:latin typeface="inherit"/>
                        </a:rPr>
                        <a:t>tastaturknapper</a:t>
                      </a:r>
                      <a:r>
                        <a:rPr lang="en-US" b="0" dirty="0">
                          <a:effectLst/>
                          <a:latin typeface="inherit"/>
                        </a:rPr>
                        <a:t>. </a:t>
                      </a:r>
                    </a:p>
                  </a:txBody>
                  <a:tcPr marL="31750" marR="63500" marT="6350" marB="127000" anchor="ctr">
                    <a:lnL>
                      <a:noFill/>
                    </a:lnL>
                    <a:lnR>
                      <a:noFill/>
                    </a:lnR>
                    <a:lnT>
                      <a:noFill/>
                    </a:lnT>
                    <a:lnB>
                      <a:noFill/>
                    </a:lnB>
                    <a:solidFill>
                      <a:srgbClr val="AAEEBB"/>
                    </a:solidFill>
                  </a:tcPr>
                </a:tc>
                <a:extLst>
                  <a:ext uri="{0D108BD9-81ED-4DB2-BD59-A6C34878D82A}">
                    <a16:rowId xmlns:a16="http://schemas.microsoft.com/office/drawing/2014/main" val="3641131327"/>
                  </a:ext>
                </a:extLst>
              </a:tr>
            </a:tbl>
          </a:graphicData>
        </a:graphic>
      </p:graphicFrame>
      <p:sp>
        <p:nvSpPr>
          <p:cNvPr id="6" name="TekstSylinder 5">
            <a:extLst>
              <a:ext uri="{FF2B5EF4-FFF2-40B4-BE49-F238E27FC236}">
                <a16:creationId xmlns:a16="http://schemas.microsoft.com/office/drawing/2014/main" id="{94B03743-5522-49D6-0497-D1C11BDBCF83}"/>
              </a:ext>
            </a:extLst>
          </p:cNvPr>
          <p:cNvSpPr txBox="1"/>
          <p:nvPr/>
        </p:nvSpPr>
        <p:spPr>
          <a:xfrm>
            <a:off x="6105116" y="4771580"/>
            <a:ext cx="6096000" cy="646331"/>
          </a:xfrm>
          <a:prstGeom prst="rect">
            <a:avLst/>
          </a:prstGeom>
          <a:solidFill>
            <a:schemeClr val="tx1"/>
          </a:solidFill>
        </p:spPr>
        <p:txBody>
          <a:bodyPr wrap="square">
            <a:spAutoFit/>
          </a:bodyPr>
          <a:lstStyle/>
          <a:p>
            <a:pPr marL="0" indent="0">
              <a:buNone/>
            </a:pPr>
            <a:r>
              <a:rPr lang="en-US" b="0" i="0" dirty="0">
                <a:solidFill>
                  <a:srgbClr val="CC99CC"/>
                </a:solidFill>
                <a:effectLst/>
                <a:latin typeface="Consolas" panose="020B0609020204030204" pitchFamily="49" charset="0"/>
              </a:rPr>
              <a:t>from</a:t>
            </a:r>
            <a:r>
              <a:rPr lang="en-US" b="0" i="0" dirty="0">
                <a:solidFill>
                  <a:srgbClr val="CCCCCC"/>
                </a:solidFill>
                <a:effectLst/>
                <a:latin typeface="Consolas" panose="020B0609020204030204" pitchFamily="49" charset="0"/>
              </a:rPr>
              <a:t> </a:t>
            </a:r>
            <a:r>
              <a:rPr lang="en-US" b="0" i="0" dirty="0" err="1">
                <a:solidFill>
                  <a:srgbClr val="CCCCCC"/>
                </a:solidFill>
                <a:effectLst/>
                <a:latin typeface="Consolas" panose="020B0609020204030204" pitchFamily="49" charset="0"/>
              </a:rPr>
              <a:t>pygame.</a:t>
            </a:r>
            <a:r>
              <a:rPr lang="en-US" b="0" i="0" dirty="0" err="1">
                <a:solidFill>
                  <a:srgbClr val="F99157"/>
                </a:solidFill>
                <a:effectLst/>
                <a:latin typeface="Consolas" panose="020B0609020204030204" pitchFamily="49" charset="0"/>
              </a:rPr>
              <a:t>locals</a:t>
            </a:r>
            <a:r>
              <a:rPr lang="en-US" b="0" i="0" dirty="0">
                <a:solidFill>
                  <a:srgbClr val="CCCCCC"/>
                </a:solidFill>
                <a:effectLst/>
                <a:latin typeface="Consolas" panose="020B0609020204030204" pitchFamily="49" charset="0"/>
              </a:rPr>
              <a:t> </a:t>
            </a:r>
            <a:r>
              <a:rPr lang="en-US" b="0" i="0" dirty="0">
                <a:solidFill>
                  <a:srgbClr val="CC99CC"/>
                </a:solidFill>
                <a:effectLst/>
                <a:latin typeface="Consolas" panose="020B0609020204030204" pitchFamily="49" charset="0"/>
              </a:rPr>
              <a:t>import</a:t>
            </a:r>
            <a:r>
              <a:rPr lang="en-US" b="0" i="0" dirty="0">
                <a:solidFill>
                  <a:srgbClr val="CCCCCC"/>
                </a:solidFill>
                <a:effectLst/>
                <a:latin typeface="Consolas" panose="020B0609020204030204" pitchFamily="49" charset="0"/>
              </a:rPr>
              <a:t> (K_UP, K_DOWN, K_LEFT, K_RIGHT)</a:t>
            </a:r>
            <a:endParaRPr lang="nb-NO" dirty="0"/>
          </a:p>
        </p:txBody>
      </p:sp>
      <p:sp>
        <p:nvSpPr>
          <p:cNvPr id="10" name="TekstSylinder 9">
            <a:extLst>
              <a:ext uri="{FF2B5EF4-FFF2-40B4-BE49-F238E27FC236}">
                <a16:creationId xmlns:a16="http://schemas.microsoft.com/office/drawing/2014/main" id="{49D88CFB-67C7-93B0-7DD5-96658B715FA2}"/>
              </a:ext>
            </a:extLst>
          </p:cNvPr>
          <p:cNvSpPr txBox="1"/>
          <p:nvPr/>
        </p:nvSpPr>
        <p:spPr>
          <a:xfrm>
            <a:off x="6094022" y="5586061"/>
            <a:ext cx="6097978" cy="369332"/>
          </a:xfrm>
          <a:prstGeom prst="rect">
            <a:avLst/>
          </a:prstGeom>
          <a:solidFill>
            <a:schemeClr val="tx1"/>
          </a:solidFill>
        </p:spPr>
        <p:txBody>
          <a:bodyPr wrap="square">
            <a:spAutoFit/>
          </a:bodyPr>
          <a:lstStyle/>
          <a:p>
            <a:r>
              <a:rPr lang="nb-NO" b="0" i="0" dirty="0" err="1">
                <a:solidFill>
                  <a:srgbClr val="F99157"/>
                </a:solidFill>
                <a:effectLst/>
                <a:latin typeface="Consolas" panose="020B0609020204030204" pitchFamily="49" charset="0"/>
              </a:rPr>
              <a:t>print</a:t>
            </a:r>
            <a:r>
              <a:rPr lang="nb-NO" b="0" i="0" dirty="0">
                <a:solidFill>
                  <a:srgbClr val="CCCCCC"/>
                </a:solidFill>
                <a:effectLst/>
                <a:latin typeface="Consolas" panose="020B0609020204030204" pitchFamily="49" charset="0"/>
              </a:rPr>
              <a:t>(</a:t>
            </a:r>
            <a:r>
              <a:rPr lang="nb-NO" b="0" i="0" dirty="0" err="1">
                <a:solidFill>
                  <a:srgbClr val="CCCCCC"/>
                </a:solidFill>
                <a:effectLst/>
                <a:latin typeface="Consolas" panose="020B0609020204030204" pitchFamily="49" charset="0"/>
              </a:rPr>
              <a:t>trykkede_taster</a:t>
            </a:r>
            <a:r>
              <a:rPr lang="nb-NO" b="0" i="0" dirty="0">
                <a:solidFill>
                  <a:srgbClr val="CCCCCC"/>
                </a:solidFill>
                <a:effectLst/>
                <a:latin typeface="Consolas" panose="020B0609020204030204" pitchFamily="49" charset="0"/>
              </a:rPr>
              <a:t>[K_UP])</a:t>
            </a:r>
            <a:endParaRPr lang="nb-NO" dirty="0"/>
          </a:p>
        </p:txBody>
      </p:sp>
      <p:sp>
        <p:nvSpPr>
          <p:cNvPr id="14" name="TekstSylinder 13">
            <a:extLst>
              <a:ext uri="{FF2B5EF4-FFF2-40B4-BE49-F238E27FC236}">
                <a16:creationId xmlns:a16="http://schemas.microsoft.com/office/drawing/2014/main" id="{6A96FD3E-A9B3-893A-7B0C-914DA0B25973}"/>
              </a:ext>
            </a:extLst>
          </p:cNvPr>
          <p:cNvSpPr txBox="1"/>
          <p:nvPr/>
        </p:nvSpPr>
        <p:spPr>
          <a:xfrm>
            <a:off x="6103138" y="1440089"/>
            <a:ext cx="6097978" cy="369332"/>
          </a:xfrm>
          <a:prstGeom prst="rect">
            <a:avLst/>
          </a:prstGeom>
          <a:solidFill>
            <a:schemeClr val="tx1"/>
          </a:solidFill>
        </p:spPr>
        <p:txBody>
          <a:bodyPr wrap="square">
            <a:spAutoFit/>
          </a:bodyPr>
          <a:lstStyle/>
          <a:p>
            <a:r>
              <a:rPr lang="nb-NO" b="0" i="0" dirty="0" err="1">
                <a:solidFill>
                  <a:srgbClr val="CCCCCC"/>
                </a:solidFill>
                <a:effectLst/>
                <a:latin typeface="Consolas" panose="020B0609020204030204" pitchFamily="49" charset="0"/>
              </a:rPr>
              <a:t>trykkede_taster</a:t>
            </a:r>
            <a:r>
              <a:rPr lang="nb-NO" b="0" i="0" dirty="0">
                <a:solidFill>
                  <a:srgbClr val="CCCCCC"/>
                </a:solidFill>
                <a:effectLst/>
                <a:latin typeface="Consolas" panose="020B0609020204030204" pitchFamily="49" charset="0"/>
              </a:rPr>
              <a:t> = </a:t>
            </a:r>
            <a:r>
              <a:rPr lang="nb-NO" b="0" i="0" dirty="0" err="1">
                <a:solidFill>
                  <a:srgbClr val="CCCCCC"/>
                </a:solidFill>
                <a:effectLst/>
                <a:latin typeface="Consolas" panose="020B0609020204030204" pitchFamily="49" charset="0"/>
              </a:rPr>
              <a:t>pg.key.get_pressed</a:t>
            </a:r>
            <a:r>
              <a:rPr lang="nb-NO" b="0" i="0" dirty="0">
                <a:solidFill>
                  <a:srgbClr val="CCCCCC"/>
                </a:solidFill>
                <a:effectLst/>
                <a:latin typeface="Consolas" panose="020B0609020204030204" pitchFamily="49" charset="0"/>
              </a:rPr>
              <a:t>()</a:t>
            </a:r>
            <a:endParaRPr lang="nb-NO" dirty="0"/>
          </a:p>
        </p:txBody>
      </p:sp>
    </p:spTree>
    <p:extLst>
      <p:ext uri="{BB962C8B-B14F-4D97-AF65-F5344CB8AC3E}">
        <p14:creationId xmlns:p14="http://schemas.microsoft.com/office/powerpoint/2010/main" val="1209164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89B72A-FF4E-0D25-91A1-EED6484A6D43}"/>
              </a:ext>
            </a:extLst>
          </p:cNvPr>
          <p:cNvSpPr>
            <a:spLocks noGrp="1"/>
          </p:cNvSpPr>
          <p:nvPr>
            <p:ph type="title"/>
          </p:nvPr>
        </p:nvSpPr>
        <p:spPr/>
        <p:txBody>
          <a:bodyPr/>
          <a:lstStyle/>
          <a:p>
            <a:r>
              <a:rPr lang="nb-NO" dirty="0"/>
              <a:t>Spill inputs: Tastaturet</a:t>
            </a:r>
          </a:p>
        </p:txBody>
      </p:sp>
      <p:sp>
        <p:nvSpPr>
          <p:cNvPr id="3" name="Plassholder for innhold 2">
            <a:extLst>
              <a:ext uri="{FF2B5EF4-FFF2-40B4-BE49-F238E27FC236}">
                <a16:creationId xmlns:a16="http://schemas.microsoft.com/office/drawing/2014/main" id="{70359839-5FE5-8F24-8C39-E8565C985E1B}"/>
              </a:ext>
            </a:extLst>
          </p:cNvPr>
          <p:cNvSpPr>
            <a:spLocks noGrp="1"/>
          </p:cNvSpPr>
          <p:nvPr>
            <p:ph idx="1"/>
          </p:nvPr>
        </p:nvSpPr>
        <p:spPr/>
        <p:txBody>
          <a:bodyPr>
            <a:normAutofit/>
          </a:bodyPr>
          <a:lstStyle/>
          <a:p>
            <a:pPr marL="0" indent="0">
              <a:buNone/>
            </a:pPr>
            <a:r>
              <a:rPr lang="nb-NO" dirty="0"/>
              <a:t>Har to </a:t>
            </a:r>
            <a:r>
              <a:rPr lang="nb-NO" dirty="0" err="1"/>
              <a:t>hovedvalg</a:t>
            </a:r>
            <a:r>
              <a:rPr lang="nb-NO" dirty="0"/>
              <a:t> for spill inputs</a:t>
            </a:r>
          </a:p>
          <a:p>
            <a:pPr marL="0" indent="0">
              <a:buNone/>
            </a:pPr>
            <a:r>
              <a:rPr lang="nb-NO" dirty="0"/>
              <a:t>I objektet, med key-modulen			I </a:t>
            </a:r>
            <a:r>
              <a:rPr lang="nb-NO" dirty="0" err="1"/>
              <a:t>event</a:t>
            </a:r>
            <a:r>
              <a:rPr lang="nb-NO" dirty="0"/>
              <a:t>-løkken med </a:t>
            </a:r>
            <a:r>
              <a:rPr lang="nb-NO" dirty="0" err="1"/>
              <a:t>events</a:t>
            </a:r>
            <a:r>
              <a:rPr lang="nb-NO" dirty="0"/>
              <a:t>.</a:t>
            </a:r>
          </a:p>
          <a:p>
            <a:pPr marL="0" indent="0">
              <a:buNone/>
            </a:pPr>
            <a:endParaRPr lang="nb-NO" dirty="0"/>
          </a:p>
        </p:txBody>
      </p:sp>
      <p:pic>
        <p:nvPicPr>
          <p:cNvPr id="5" name="Bilde 4">
            <a:extLst>
              <a:ext uri="{FF2B5EF4-FFF2-40B4-BE49-F238E27FC236}">
                <a16:creationId xmlns:a16="http://schemas.microsoft.com/office/drawing/2014/main" id="{7560AF2C-4647-C41E-56F1-26B61BB59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3470" y="2958632"/>
            <a:ext cx="5577795" cy="3353268"/>
          </a:xfrm>
          <a:prstGeom prst="rect">
            <a:avLst/>
          </a:prstGeom>
        </p:spPr>
      </p:pic>
      <p:pic>
        <p:nvPicPr>
          <p:cNvPr id="7" name="Bilde 6">
            <a:extLst>
              <a:ext uri="{FF2B5EF4-FFF2-40B4-BE49-F238E27FC236}">
                <a16:creationId xmlns:a16="http://schemas.microsoft.com/office/drawing/2014/main" id="{DB3DA2CA-5D87-3B12-7166-27C025D1C91D}"/>
              </a:ext>
            </a:extLst>
          </p:cNvPr>
          <p:cNvPicPr>
            <a:picLocks noChangeAspect="1"/>
          </p:cNvPicPr>
          <p:nvPr/>
        </p:nvPicPr>
        <p:blipFill>
          <a:blip r:embed="rId3"/>
          <a:stretch>
            <a:fillRect/>
          </a:stretch>
        </p:blipFill>
        <p:spPr>
          <a:xfrm>
            <a:off x="7167308" y="3168186"/>
            <a:ext cx="3648584" cy="3296110"/>
          </a:xfrm>
          <a:prstGeom prst="rect">
            <a:avLst/>
          </a:prstGeom>
        </p:spPr>
      </p:pic>
      <p:sp>
        <p:nvSpPr>
          <p:cNvPr id="8" name="TekstSylinder 7">
            <a:extLst>
              <a:ext uri="{FF2B5EF4-FFF2-40B4-BE49-F238E27FC236}">
                <a16:creationId xmlns:a16="http://schemas.microsoft.com/office/drawing/2014/main" id="{DE234FCD-CCC8-19C8-2D40-91C0ABAE8B24}"/>
              </a:ext>
            </a:extLst>
          </p:cNvPr>
          <p:cNvSpPr txBox="1"/>
          <p:nvPr/>
        </p:nvSpPr>
        <p:spPr>
          <a:xfrm rot="357867">
            <a:off x="6978794" y="601946"/>
            <a:ext cx="4635099" cy="1477328"/>
          </a:xfrm>
          <a:prstGeom prst="rect">
            <a:avLst/>
          </a:prstGeom>
          <a:noFill/>
        </p:spPr>
        <p:txBody>
          <a:bodyPr wrap="square" rtlCol="0">
            <a:spAutoFit/>
          </a:bodyPr>
          <a:lstStyle/>
          <a:p>
            <a:r>
              <a:rPr lang="nb-NO" dirty="0"/>
              <a:t>Det er best å bruke key-modulen! </a:t>
            </a:r>
            <a:br>
              <a:rPr lang="nb-NO" dirty="0"/>
            </a:br>
            <a:r>
              <a:rPr lang="nb-NO" dirty="0"/>
              <a:t>Hvorfor?</a:t>
            </a:r>
          </a:p>
          <a:p>
            <a:r>
              <a:rPr lang="nb-NO" dirty="0"/>
              <a:t>1. Enklere å håndtere holdte knapper  </a:t>
            </a:r>
          </a:p>
          <a:p>
            <a:r>
              <a:rPr lang="nb-NO" dirty="0"/>
              <a:t>2. Objektorientering, da kan hvert objekt håndtere inputs på ulike måter</a:t>
            </a:r>
          </a:p>
        </p:txBody>
      </p:sp>
    </p:spTree>
    <p:extLst>
      <p:ext uri="{BB962C8B-B14F-4D97-AF65-F5344CB8AC3E}">
        <p14:creationId xmlns:p14="http://schemas.microsoft.com/office/powerpoint/2010/main" val="240557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93B59C9-BDF6-9DE1-F06A-00CA36298B7F}"/>
              </a:ext>
            </a:extLst>
          </p:cNvPr>
          <p:cNvSpPr>
            <a:spLocks noGrp="1"/>
          </p:cNvSpPr>
          <p:nvPr>
            <p:ph type="title"/>
          </p:nvPr>
        </p:nvSpPr>
        <p:spPr/>
        <p:txBody>
          <a:bodyPr/>
          <a:lstStyle/>
          <a:p>
            <a:r>
              <a:rPr lang="nb-NO" dirty="0"/>
              <a:t>Spill inputs: Musepeker	</a:t>
            </a:r>
          </a:p>
        </p:txBody>
      </p:sp>
      <p:sp>
        <p:nvSpPr>
          <p:cNvPr id="3" name="Plassholder for innhold 2">
            <a:extLst>
              <a:ext uri="{FF2B5EF4-FFF2-40B4-BE49-F238E27FC236}">
                <a16:creationId xmlns:a16="http://schemas.microsoft.com/office/drawing/2014/main" id="{A220152F-E1D7-D193-01C8-A3AC3876D219}"/>
              </a:ext>
            </a:extLst>
          </p:cNvPr>
          <p:cNvSpPr>
            <a:spLocks noGrp="1"/>
          </p:cNvSpPr>
          <p:nvPr>
            <p:ph idx="1"/>
          </p:nvPr>
        </p:nvSpPr>
        <p:spPr/>
        <p:txBody>
          <a:bodyPr>
            <a:normAutofit/>
          </a:bodyPr>
          <a:lstStyle/>
          <a:p>
            <a:pPr marL="0" indent="0">
              <a:buNone/>
            </a:pPr>
            <a:r>
              <a:rPr lang="nb-NO" dirty="0" err="1"/>
              <a:t>Pygame.mouse</a:t>
            </a:r>
            <a:r>
              <a:rPr lang="nb-NO" dirty="0"/>
              <a:t> har mange metoder for å arbeide med musepekeren</a:t>
            </a:r>
          </a:p>
          <a:p>
            <a:pPr marL="0" indent="0">
              <a:buNone/>
            </a:pPr>
            <a:r>
              <a:rPr lang="nb-NO" dirty="0"/>
              <a:t>Kan ta inn musetrykk som en liste. </a:t>
            </a:r>
          </a:p>
          <a:p>
            <a:pPr marL="0" indent="0">
              <a:buNone/>
            </a:pPr>
            <a:r>
              <a:rPr lang="nb-NO" dirty="0"/>
              <a:t>Kan få posisjonen til datamusen som (</a:t>
            </a:r>
            <a:r>
              <a:rPr lang="nb-NO" dirty="0" err="1"/>
              <a:t>x,y</a:t>
            </a:r>
            <a:r>
              <a:rPr lang="nb-NO" dirty="0"/>
              <a:t>)</a:t>
            </a:r>
          </a:p>
          <a:p>
            <a:pPr marL="0" indent="0">
              <a:buNone/>
            </a:pPr>
            <a:r>
              <a:rPr lang="nb-NO" dirty="0"/>
              <a:t>	fra «vanlig hjørne»</a:t>
            </a:r>
          </a:p>
          <a:p>
            <a:pPr marL="0" indent="0">
              <a:buNone/>
            </a:pPr>
            <a:r>
              <a:rPr lang="nb-NO" dirty="0"/>
              <a:t>Men også </a:t>
            </a:r>
            <a:r>
              <a:rPr lang="nb-NO" dirty="0" err="1"/>
              <a:t>Pygame.event</a:t>
            </a:r>
            <a:endParaRPr lang="nb-NO" dirty="0"/>
          </a:p>
          <a:p>
            <a:pPr marL="0" indent="0">
              <a:buNone/>
            </a:pPr>
            <a:r>
              <a:rPr lang="nb-NO" dirty="0"/>
              <a:t>Vi vil </a:t>
            </a:r>
            <a:r>
              <a:rPr lang="nb-NO" b="1" dirty="0"/>
              <a:t>ofte</a:t>
            </a:r>
            <a:r>
              <a:rPr lang="nb-NO" dirty="0"/>
              <a:t> bruke </a:t>
            </a:r>
            <a:r>
              <a:rPr lang="nb-NO" dirty="0" err="1"/>
              <a:t>events</a:t>
            </a:r>
            <a:r>
              <a:rPr lang="nb-NO" dirty="0"/>
              <a:t> for å sjekke om datamusen er trykket ned. </a:t>
            </a:r>
          </a:p>
          <a:p>
            <a:pPr marL="0" indent="0">
              <a:buNone/>
            </a:pPr>
            <a:r>
              <a:rPr lang="nb-NO" dirty="0"/>
              <a:t>	</a:t>
            </a:r>
            <a:r>
              <a:rPr lang="nb-NO" dirty="0" err="1"/>
              <a:t>F.eks</a:t>
            </a:r>
            <a:r>
              <a:rPr lang="nb-NO" dirty="0"/>
              <a:t> ved knapper og lignende.</a:t>
            </a:r>
          </a:p>
          <a:p>
            <a:pPr marL="0" indent="0">
              <a:buNone/>
            </a:pPr>
            <a:r>
              <a:rPr lang="nb-NO" dirty="0"/>
              <a:t>Om vi vil styre med datamusen kan vi bruke </a:t>
            </a:r>
            <a:r>
              <a:rPr lang="nb-NO" dirty="0" err="1"/>
              <a:t>mouse</a:t>
            </a:r>
            <a:r>
              <a:rPr lang="nb-NO" dirty="0"/>
              <a:t> modulen.</a:t>
            </a:r>
          </a:p>
        </p:txBody>
      </p:sp>
      <p:graphicFrame>
        <p:nvGraphicFramePr>
          <p:cNvPr id="5" name="Tabell 4">
            <a:extLst>
              <a:ext uri="{FF2B5EF4-FFF2-40B4-BE49-F238E27FC236}">
                <a16:creationId xmlns:a16="http://schemas.microsoft.com/office/drawing/2014/main" id="{A5B8B216-6F86-01F0-844E-DD0DC8569737}"/>
              </a:ext>
            </a:extLst>
          </p:cNvPr>
          <p:cNvGraphicFramePr>
            <a:graphicFrameLocks noGrp="1"/>
          </p:cNvGraphicFramePr>
          <p:nvPr>
            <p:extLst>
              <p:ext uri="{D42A27DB-BD31-4B8C-83A1-F6EECF244321}">
                <p14:modId xmlns:p14="http://schemas.microsoft.com/office/powerpoint/2010/main" val="2557193632"/>
              </p:ext>
            </p:extLst>
          </p:nvPr>
        </p:nvGraphicFramePr>
        <p:xfrm>
          <a:off x="6682587" y="305329"/>
          <a:ext cx="5509412" cy="1363980"/>
        </p:xfrm>
        <a:graphic>
          <a:graphicData uri="http://schemas.openxmlformats.org/drawingml/2006/table">
            <a:tbl>
              <a:tblPr/>
              <a:tblGrid>
                <a:gridCol w="2754706">
                  <a:extLst>
                    <a:ext uri="{9D8B030D-6E8A-4147-A177-3AD203B41FA5}">
                      <a16:colId xmlns:a16="http://schemas.microsoft.com/office/drawing/2014/main" val="3380833948"/>
                    </a:ext>
                  </a:extLst>
                </a:gridCol>
                <a:gridCol w="2754706">
                  <a:extLst>
                    <a:ext uri="{9D8B030D-6E8A-4147-A177-3AD203B41FA5}">
                      <a16:colId xmlns:a16="http://schemas.microsoft.com/office/drawing/2014/main" val="75862342"/>
                    </a:ext>
                  </a:extLst>
                </a:gridCol>
              </a:tblGrid>
              <a:tr h="0">
                <a:tc>
                  <a:txBody>
                    <a:bodyPr/>
                    <a:lstStyle/>
                    <a:p>
                      <a:pPr algn="l" fontAlgn="base"/>
                      <a:r>
                        <a:rPr lang="nb-NO" b="0" u="sng">
                          <a:solidFill>
                            <a:srgbClr val="000000"/>
                          </a:solidFill>
                          <a:effectLst/>
                          <a:latin typeface="inherit"/>
                          <a:hlinkClick r:id="rId2"/>
                        </a:rPr>
                        <a:t>pygame.mouse.get_pressed</a:t>
                      </a:r>
                      <a:endParaRPr lang="nb-NO" b="0">
                        <a:effectLst/>
                        <a:latin typeface="inherit"/>
                      </a:endParaRPr>
                    </a:p>
                  </a:txBody>
                  <a:tcPr marL="31750" marR="63500" marT="6350" marB="6350" anchor="ctr">
                    <a:lnL>
                      <a:noFill/>
                    </a:lnL>
                    <a:lnR>
                      <a:noFill/>
                    </a:lnR>
                    <a:lnT>
                      <a:noFill/>
                    </a:lnT>
                    <a:lnB>
                      <a:noFill/>
                    </a:lnB>
                    <a:solidFill>
                      <a:srgbClr val="AAEEBB"/>
                    </a:solidFill>
                  </a:tcPr>
                </a:tc>
                <a:tc>
                  <a:txBody>
                    <a:bodyPr/>
                    <a:lstStyle/>
                    <a:p>
                      <a:pPr algn="l" fontAlgn="base"/>
                      <a:r>
                        <a:rPr lang="en-US" b="0">
                          <a:effectLst/>
                          <a:latin typeface="inherit"/>
                        </a:rPr>
                        <a:t>get the state of the mouse buttons</a:t>
                      </a:r>
                    </a:p>
                  </a:txBody>
                  <a:tcPr marL="31750" marR="63500" marT="6350" marB="127000" anchor="ctr">
                    <a:lnL>
                      <a:noFill/>
                    </a:lnL>
                    <a:lnR>
                      <a:noFill/>
                    </a:lnR>
                    <a:lnT>
                      <a:noFill/>
                    </a:lnT>
                    <a:lnB>
                      <a:noFill/>
                    </a:lnB>
                    <a:solidFill>
                      <a:srgbClr val="AAEEBB"/>
                    </a:solidFill>
                  </a:tcPr>
                </a:tc>
                <a:extLst>
                  <a:ext uri="{0D108BD9-81ED-4DB2-BD59-A6C34878D82A}">
                    <a16:rowId xmlns:a16="http://schemas.microsoft.com/office/drawing/2014/main" val="2901274437"/>
                  </a:ext>
                </a:extLst>
              </a:tr>
              <a:tr h="0">
                <a:tc>
                  <a:txBody>
                    <a:bodyPr/>
                    <a:lstStyle/>
                    <a:p>
                      <a:pPr algn="l" fontAlgn="base"/>
                      <a:r>
                        <a:rPr lang="nb-NO" b="0" u="sng">
                          <a:solidFill>
                            <a:srgbClr val="000000"/>
                          </a:solidFill>
                          <a:effectLst/>
                          <a:latin typeface="inherit"/>
                          <a:hlinkClick r:id="rId3"/>
                        </a:rPr>
                        <a:t>pygame.mouse.get_pos</a:t>
                      </a:r>
                      <a:endParaRPr lang="nb-NO" b="0">
                        <a:effectLst/>
                        <a:latin typeface="inherit"/>
                      </a:endParaRPr>
                    </a:p>
                  </a:txBody>
                  <a:tcPr marL="31750" marR="63500" marT="6350" marB="6350" anchor="ctr">
                    <a:lnL>
                      <a:noFill/>
                    </a:lnL>
                    <a:lnR>
                      <a:noFill/>
                    </a:lnR>
                    <a:lnT>
                      <a:noFill/>
                    </a:lnT>
                    <a:lnB>
                      <a:noFill/>
                    </a:lnB>
                    <a:solidFill>
                      <a:srgbClr val="AAEEBB"/>
                    </a:solidFill>
                  </a:tcPr>
                </a:tc>
                <a:tc>
                  <a:txBody>
                    <a:bodyPr/>
                    <a:lstStyle/>
                    <a:p>
                      <a:pPr algn="l" fontAlgn="base"/>
                      <a:r>
                        <a:rPr lang="en-US" b="0" dirty="0">
                          <a:effectLst/>
                          <a:latin typeface="inherit"/>
                        </a:rPr>
                        <a:t>get the mouse cursor position</a:t>
                      </a:r>
                    </a:p>
                  </a:txBody>
                  <a:tcPr marL="31750" marR="63500" marT="6350" marB="127000" anchor="ctr">
                    <a:lnL>
                      <a:noFill/>
                    </a:lnL>
                    <a:lnR>
                      <a:noFill/>
                    </a:lnR>
                    <a:lnT>
                      <a:noFill/>
                    </a:lnT>
                    <a:lnB>
                      <a:noFill/>
                    </a:lnB>
                    <a:solidFill>
                      <a:srgbClr val="AAEEBB"/>
                    </a:solidFill>
                  </a:tcPr>
                </a:tc>
                <a:extLst>
                  <a:ext uri="{0D108BD9-81ED-4DB2-BD59-A6C34878D82A}">
                    <a16:rowId xmlns:a16="http://schemas.microsoft.com/office/drawing/2014/main" val="880237591"/>
                  </a:ext>
                </a:extLst>
              </a:tr>
            </a:tbl>
          </a:graphicData>
        </a:graphic>
      </p:graphicFrame>
      <p:sp>
        <p:nvSpPr>
          <p:cNvPr id="7" name="TekstSylinder 6">
            <a:extLst>
              <a:ext uri="{FF2B5EF4-FFF2-40B4-BE49-F238E27FC236}">
                <a16:creationId xmlns:a16="http://schemas.microsoft.com/office/drawing/2014/main" id="{09F07967-1A0C-750D-45D8-0A28686A6301}"/>
              </a:ext>
            </a:extLst>
          </p:cNvPr>
          <p:cNvSpPr txBox="1"/>
          <p:nvPr/>
        </p:nvSpPr>
        <p:spPr>
          <a:xfrm>
            <a:off x="909144" y="5942568"/>
            <a:ext cx="10444656" cy="369332"/>
          </a:xfrm>
          <a:prstGeom prst="rect">
            <a:avLst/>
          </a:prstGeom>
          <a:noFill/>
        </p:spPr>
        <p:txBody>
          <a:bodyPr wrap="square">
            <a:spAutoFit/>
          </a:bodyPr>
          <a:lstStyle/>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collidepoint</a:t>
            </a:r>
            <a:r>
              <a:rPr lang="nb-NO" b="0" dirty="0">
                <a:solidFill>
                  <a:srgbClr val="000000"/>
                </a:solidFill>
                <a:effectLst/>
                <a:latin typeface="Consolas" panose="020B0609020204030204" pitchFamily="49" charset="0"/>
              </a:rPr>
              <a:t>(</a:t>
            </a:r>
            <a:r>
              <a:rPr lang="nb-NO" b="0" dirty="0" err="1">
                <a:solidFill>
                  <a:srgbClr val="000000"/>
                </a:solidFill>
                <a:effectLst/>
                <a:latin typeface="Consolas" panose="020B0609020204030204" pitchFamily="49" charset="0"/>
              </a:rPr>
              <a:t>mouse.get_pos</a:t>
            </a:r>
            <a:r>
              <a:rPr lang="nb-NO" b="0" dirty="0">
                <a:solidFill>
                  <a:srgbClr val="000000"/>
                </a:solidFill>
                <a:effectLst/>
                <a:latin typeface="Consolas" panose="020B0609020204030204" pitchFamily="49" charset="0"/>
              </a:rPr>
              <a:t>()) -&gt; Sjekk om et Rekt og </a:t>
            </a:r>
            <a:r>
              <a:rPr lang="nb-NO" dirty="0">
                <a:solidFill>
                  <a:srgbClr val="000000"/>
                </a:solidFill>
                <a:latin typeface="Consolas" panose="020B0609020204030204" pitchFamily="49" charset="0"/>
              </a:rPr>
              <a:t>musen </a:t>
            </a:r>
            <a:r>
              <a:rPr lang="nb-NO" b="0" dirty="0">
                <a:solidFill>
                  <a:srgbClr val="000000"/>
                </a:solidFill>
                <a:effectLst/>
                <a:latin typeface="Consolas" panose="020B0609020204030204" pitchFamily="49" charset="0"/>
              </a:rPr>
              <a:t>overlapper</a:t>
            </a:r>
          </a:p>
        </p:txBody>
      </p:sp>
      <p:pic>
        <p:nvPicPr>
          <p:cNvPr id="10" name="Bilde 9">
            <a:extLst>
              <a:ext uri="{FF2B5EF4-FFF2-40B4-BE49-F238E27FC236}">
                <a16:creationId xmlns:a16="http://schemas.microsoft.com/office/drawing/2014/main" id="{50271C34-CD72-C39E-B62D-BA9D280FD1EC}"/>
              </a:ext>
            </a:extLst>
          </p:cNvPr>
          <p:cNvPicPr>
            <a:picLocks noChangeAspect="1"/>
          </p:cNvPicPr>
          <p:nvPr/>
        </p:nvPicPr>
        <p:blipFill>
          <a:blip r:embed="rId4"/>
          <a:stretch>
            <a:fillRect/>
          </a:stretch>
        </p:blipFill>
        <p:spPr>
          <a:xfrm>
            <a:off x="6953046" y="2658869"/>
            <a:ext cx="5115639" cy="1629002"/>
          </a:xfrm>
          <a:prstGeom prst="rect">
            <a:avLst/>
          </a:prstGeom>
        </p:spPr>
      </p:pic>
      <p:sp>
        <p:nvSpPr>
          <p:cNvPr id="13" name="TekstSylinder 12">
            <a:extLst>
              <a:ext uri="{FF2B5EF4-FFF2-40B4-BE49-F238E27FC236}">
                <a16:creationId xmlns:a16="http://schemas.microsoft.com/office/drawing/2014/main" id="{081A5A0F-49D3-7E63-0A5B-1112E94FEF4C}"/>
              </a:ext>
            </a:extLst>
          </p:cNvPr>
          <p:cNvSpPr txBox="1"/>
          <p:nvPr/>
        </p:nvSpPr>
        <p:spPr>
          <a:xfrm>
            <a:off x="6936645" y="2244523"/>
            <a:ext cx="2081049" cy="369332"/>
          </a:xfrm>
          <a:prstGeom prst="rect">
            <a:avLst/>
          </a:prstGeom>
          <a:solidFill>
            <a:schemeClr val="accent4">
              <a:lumMod val="20000"/>
              <a:lumOff val="80000"/>
            </a:schemeClr>
          </a:solidFill>
        </p:spPr>
        <p:txBody>
          <a:bodyPr wrap="square" rtlCol="0">
            <a:spAutoFit/>
          </a:bodyPr>
          <a:lstStyle/>
          <a:p>
            <a:r>
              <a:rPr lang="nb-NO" dirty="0" err="1"/>
              <a:t>Pygame</a:t>
            </a:r>
            <a:r>
              <a:rPr lang="nb-NO" dirty="0"/>
              <a:t> </a:t>
            </a:r>
            <a:r>
              <a:rPr lang="nb-NO" dirty="0" err="1"/>
              <a:t>events</a:t>
            </a:r>
            <a:r>
              <a:rPr lang="nb-NO" dirty="0"/>
              <a:t>:</a:t>
            </a:r>
          </a:p>
        </p:txBody>
      </p:sp>
    </p:spTree>
    <p:extLst>
      <p:ext uri="{BB962C8B-B14F-4D97-AF65-F5344CB8AC3E}">
        <p14:creationId xmlns:p14="http://schemas.microsoft.com/office/powerpoint/2010/main" val="31079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CF9834F-C438-190A-890F-C9A8E3B0800D}"/>
              </a:ext>
            </a:extLst>
          </p:cNvPr>
          <p:cNvSpPr>
            <a:spLocks noGrp="1"/>
          </p:cNvSpPr>
          <p:nvPr>
            <p:ph type="title"/>
          </p:nvPr>
        </p:nvSpPr>
        <p:spPr/>
        <p:txBody>
          <a:bodyPr/>
          <a:lstStyle/>
          <a:p>
            <a:r>
              <a:rPr lang="nb-NO" dirty="0"/>
              <a:t>Eksempel: Sette ballen til muse-pekeren</a:t>
            </a:r>
          </a:p>
        </p:txBody>
      </p:sp>
      <p:sp>
        <p:nvSpPr>
          <p:cNvPr id="5" name="TekstSylinder 4">
            <a:extLst>
              <a:ext uri="{FF2B5EF4-FFF2-40B4-BE49-F238E27FC236}">
                <a16:creationId xmlns:a16="http://schemas.microsoft.com/office/drawing/2014/main" id="{1B03E399-2675-978D-162E-2BF2B586EE6A}"/>
              </a:ext>
            </a:extLst>
          </p:cNvPr>
          <p:cNvSpPr txBox="1"/>
          <p:nvPr/>
        </p:nvSpPr>
        <p:spPr>
          <a:xfrm>
            <a:off x="6897342" y="2827719"/>
            <a:ext cx="6096000" cy="1477328"/>
          </a:xfrm>
          <a:prstGeom prst="rect">
            <a:avLst/>
          </a:prstGeom>
          <a:noFill/>
        </p:spPr>
        <p:txBody>
          <a:bodyPr wrap="square">
            <a:spAutoFit/>
          </a:bodyPr>
          <a:lstStyle/>
          <a:p>
            <a:r>
              <a:rPr lang="nb-NO" dirty="0"/>
              <a:t>(False, False, False)</a:t>
            </a:r>
          </a:p>
          <a:p>
            <a:endParaRPr lang="nb-NO" dirty="0"/>
          </a:p>
          <a:p>
            <a:r>
              <a:rPr lang="nb-NO" dirty="0" err="1"/>
              <a:t>Xverdi</a:t>
            </a:r>
            <a:r>
              <a:rPr lang="nb-NO" dirty="0"/>
              <a:t>, </a:t>
            </a:r>
            <a:r>
              <a:rPr lang="nb-NO" dirty="0" err="1"/>
              <a:t>Yverdi</a:t>
            </a:r>
            <a:endParaRPr lang="nb-NO" dirty="0"/>
          </a:p>
          <a:p>
            <a:r>
              <a:rPr lang="nb-NO" dirty="0"/>
              <a:t>(200,150)</a:t>
            </a:r>
          </a:p>
          <a:p>
            <a:endParaRPr lang="nb-NO" dirty="0"/>
          </a:p>
        </p:txBody>
      </p:sp>
      <p:sp>
        <p:nvSpPr>
          <p:cNvPr id="7" name="TekstSylinder 6">
            <a:extLst>
              <a:ext uri="{FF2B5EF4-FFF2-40B4-BE49-F238E27FC236}">
                <a16:creationId xmlns:a16="http://schemas.microsoft.com/office/drawing/2014/main" id="{527AACC4-A098-3DA5-A806-3AF80DD55BF7}"/>
              </a:ext>
            </a:extLst>
          </p:cNvPr>
          <p:cNvSpPr txBox="1"/>
          <p:nvPr/>
        </p:nvSpPr>
        <p:spPr>
          <a:xfrm>
            <a:off x="1685925" y="2603660"/>
            <a:ext cx="6096000" cy="2031325"/>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get_pressed</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get_pressed</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get_pos</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a:t>
            </a:r>
          </a:p>
        </p:txBody>
      </p:sp>
      <p:sp>
        <p:nvSpPr>
          <p:cNvPr id="8" name="TekstSylinder 7">
            <a:extLst>
              <a:ext uri="{FF2B5EF4-FFF2-40B4-BE49-F238E27FC236}">
                <a16:creationId xmlns:a16="http://schemas.microsoft.com/office/drawing/2014/main" id="{94551FC0-36E5-A6DC-42C8-3CA45875A520}"/>
              </a:ext>
            </a:extLst>
          </p:cNvPr>
          <p:cNvSpPr txBox="1"/>
          <p:nvPr/>
        </p:nvSpPr>
        <p:spPr>
          <a:xfrm>
            <a:off x="6153563" y="2346358"/>
            <a:ext cx="4234070" cy="369332"/>
          </a:xfrm>
          <a:prstGeom prst="rect">
            <a:avLst/>
          </a:prstGeom>
          <a:noFill/>
        </p:spPr>
        <p:txBody>
          <a:bodyPr wrap="square" rtlCol="0">
            <a:spAutoFit/>
          </a:bodyPr>
          <a:lstStyle/>
          <a:p>
            <a:r>
              <a:rPr lang="nb-NO" dirty="0"/>
              <a:t>Musetast 1, musetast 2, musetast 3</a:t>
            </a:r>
          </a:p>
        </p:txBody>
      </p:sp>
    </p:spTree>
    <p:extLst>
      <p:ext uri="{BB962C8B-B14F-4D97-AF65-F5344CB8AC3E}">
        <p14:creationId xmlns:p14="http://schemas.microsoft.com/office/powerpoint/2010/main" val="139750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CA8D2D7-59CF-D322-35E7-6EBBE0BCFD30}"/>
              </a:ext>
            </a:extLst>
          </p:cNvPr>
          <p:cNvSpPr>
            <a:spLocks noGrp="1"/>
          </p:cNvSpPr>
          <p:nvPr>
            <p:ph type="title"/>
          </p:nvPr>
        </p:nvSpPr>
        <p:spPr/>
        <p:txBody>
          <a:bodyPr/>
          <a:lstStyle/>
          <a:p>
            <a:r>
              <a:rPr lang="nb-NO" dirty="0"/>
              <a:t>Oppgaver</a:t>
            </a:r>
          </a:p>
        </p:txBody>
      </p:sp>
      <p:sp>
        <p:nvSpPr>
          <p:cNvPr id="3" name="Plassholder for innhold 2">
            <a:extLst>
              <a:ext uri="{FF2B5EF4-FFF2-40B4-BE49-F238E27FC236}">
                <a16:creationId xmlns:a16="http://schemas.microsoft.com/office/drawing/2014/main" id="{D5B566B6-9E9C-C2D4-11ED-6C5233DA8291}"/>
              </a:ext>
            </a:extLst>
          </p:cNvPr>
          <p:cNvSpPr>
            <a:spLocks noGrp="1"/>
          </p:cNvSpPr>
          <p:nvPr>
            <p:ph idx="1"/>
          </p:nvPr>
        </p:nvSpPr>
        <p:spPr/>
        <p:txBody>
          <a:bodyPr/>
          <a:lstStyle/>
          <a:p>
            <a:pPr marL="0" indent="0">
              <a:buNone/>
            </a:pPr>
            <a:endParaRPr lang="nb-NO" dirty="0"/>
          </a:p>
          <a:p>
            <a:pPr marL="0" indent="0">
              <a:buNone/>
            </a:pPr>
            <a:r>
              <a:rPr lang="nb-NO" dirty="0"/>
              <a:t>Gjør oppgavene i læreboka 4A: </a:t>
            </a:r>
            <a:r>
              <a:rPr lang="nb-NO" dirty="0">
                <a:hlinkClick r:id="rId2"/>
              </a:rPr>
              <a:t>Bevegelse styrt av tastaturet</a:t>
            </a:r>
            <a:endParaRPr lang="nb-NO" b="0" i="0" dirty="0">
              <a:solidFill>
                <a:srgbClr val="000000"/>
              </a:solidFill>
              <a:effectLst/>
              <a:latin typeface="var(--ks-font-tiempos)"/>
            </a:endParaRPr>
          </a:p>
          <a:p>
            <a:pPr marL="0" indent="0">
              <a:buNone/>
            </a:pPr>
            <a:r>
              <a:rPr lang="nb-NO" dirty="0"/>
              <a:t>Ta utgangspunkt i kode-eksempelet der. </a:t>
            </a:r>
          </a:p>
          <a:p>
            <a:pPr marL="0" indent="0">
              <a:buNone/>
            </a:pPr>
            <a:endParaRPr lang="nb-NO" dirty="0"/>
          </a:p>
          <a:p>
            <a:pPr marL="0" indent="0">
              <a:buNone/>
            </a:pPr>
            <a:r>
              <a:rPr lang="nb-NO" dirty="0"/>
              <a:t>I tillegg kan du prøve å bruke datamusen til å kontrollere spillet.</a:t>
            </a:r>
          </a:p>
          <a:p>
            <a:pPr marL="0" indent="0">
              <a:buNone/>
            </a:pPr>
            <a:endParaRPr lang="nb-NO" dirty="0"/>
          </a:p>
          <a:p>
            <a:pPr marL="0" indent="0">
              <a:buNone/>
            </a:pPr>
            <a:r>
              <a:rPr lang="nb-NO" dirty="0"/>
              <a:t>	</a:t>
            </a:r>
            <a:r>
              <a:rPr lang="nb-NO" dirty="0" err="1"/>
              <a:t>F.eks</a:t>
            </a:r>
            <a:r>
              <a:rPr lang="nb-NO" dirty="0"/>
              <a:t> gjøre om spillet slik at ballen følger musepekeren. </a:t>
            </a:r>
          </a:p>
        </p:txBody>
      </p:sp>
    </p:spTree>
    <p:extLst>
      <p:ext uri="{BB962C8B-B14F-4D97-AF65-F5344CB8AC3E}">
        <p14:creationId xmlns:p14="http://schemas.microsoft.com/office/powerpoint/2010/main" val="138488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C58C3EC-4784-A643-F9D0-2CBC10C9BCD9}"/>
              </a:ext>
            </a:extLst>
          </p:cNvPr>
          <p:cNvSpPr>
            <a:spLocks noGrp="1"/>
          </p:cNvSpPr>
          <p:nvPr>
            <p:ph type="title"/>
          </p:nvPr>
        </p:nvSpPr>
        <p:spPr/>
        <p:txBody>
          <a:bodyPr/>
          <a:lstStyle/>
          <a:p>
            <a:r>
              <a:rPr lang="nb-NO" dirty="0"/>
              <a:t>Oversikt over tema:</a:t>
            </a:r>
          </a:p>
        </p:txBody>
      </p:sp>
      <mc:AlternateContent xmlns:mc="http://schemas.openxmlformats.org/markup-compatibility/2006">
        <mc:Choice xmlns:psuz="http://schemas.microsoft.com/office/powerpoint/2016/summaryzoom" Requires="psuz">
          <p:graphicFrame>
            <p:nvGraphicFramePr>
              <p:cNvPr id="5" name="Sammendragszoom 4">
                <a:extLst>
                  <a:ext uri="{FF2B5EF4-FFF2-40B4-BE49-F238E27FC236}">
                    <a16:creationId xmlns:a16="http://schemas.microsoft.com/office/drawing/2014/main" id="{AD279FB4-4E84-7657-5D37-449C2AD2D8A7}"/>
                  </a:ext>
                </a:extLst>
              </p:cNvPr>
              <p:cNvGraphicFramePr>
                <a:graphicFrameLocks noChangeAspect="1"/>
              </p:cNvGraphicFramePr>
              <p:nvPr>
                <p:extLst>
                  <p:ext uri="{D42A27DB-BD31-4B8C-83A1-F6EECF244321}">
                    <p14:modId xmlns:p14="http://schemas.microsoft.com/office/powerpoint/2010/main" val="2507681458"/>
                  </p:ext>
                </p:extLst>
              </p:nvPr>
            </p:nvGraphicFramePr>
            <p:xfrm>
              <a:off x="838200" y="1825625"/>
              <a:ext cx="10515600" cy="4351338"/>
            </p:xfrm>
            <a:graphic>
              <a:graphicData uri="http://schemas.microsoft.com/office/powerpoint/2016/summaryzoom">
                <psuz:summaryZm>
                  <psuz:summaryZmObj sectionId="{0D47D8B6-8ECA-4D17-9DC3-72B4F5ED7D9F}">
                    <psuz:zmPr id="{BAB53951-8394-4A8F-9441-32827486EA7F}" transitionDur="1000">
                      <p166:blipFill xmlns:p166="http://schemas.microsoft.com/office/powerpoint/2016/6/main">
                        <a:blip r:embed="rId2"/>
                        <a:stretch>
                          <a:fillRect/>
                        </a:stretch>
                      </p166:blipFill>
                      <p166:spPr xmlns:p166="http://schemas.microsoft.com/office/powerpoint/2016/6/main">
                        <a:xfrm>
                          <a:off x="1689703" y="130540"/>
                          <a:ext cx="2320713" cy="1305401"/>
                        </a:xfrm>
                        <a:prstGeom prst="rect">
                          <a:avLst/>
                        </a:prstGeom>
                        <a:ln w="3175">
                          <a:solidFill>
                            <a:prstClr val="ltGray"/>
                          </a:solidFill>
                        </a:ln>
                      </p166:spPr>
                    </psuz:zmPr>
                  </psuz:summaryZmObj>
                  <psuz:summaryZmObj sectionId="{1DBE20D1-A931-47E0-9C0C-912FD05E5ACE}">
                    <psuz:zmPr id="{EC2533EB-E942-4CC7-9E47-626294D9765E}" transitionDur="1000">
                      <p166:blipFill xmlns:p166="http://schemas.microsoft.com/office/powerpoint/2016/6/main">
                        <a:blip r:embed="rId3"/>
                        <a:stretch>
                          <a:fillRect/>
                        </a:stretch>
                      </p166:blipFill>
                      <p166:spPr xmlns:p166="http://schemas.microsoft.com/office/powerpoint/2016/6/main">
                        <a:xfrm>
                          <a:off x="4097443" y="130540"/>
                          <a:ext cx="2320713" cy="1305401"/>
                        </a:xfrm>
                        <a:prstGeom prst="rect">
                          <a:avLst/>
                        </a:prstGeom>
                        <a:ln w="3175">
                          <a:solidFill>
                            <a:prstClr val="ltGray"/>
                          </a:solidFill>
                        </a:ln>
                      </p166:spPr>
                    </psuz:zmPr>
                  </psuz:summaryZmObj>
                  <psuz:summaryZmObj sectionId="{926554C3-6E85-40FD-AC0C-6AC7B6D3495E}">
                    <psuz:zmPr id="{60A358B9-6526-4AEB-AC63-98B49DAC031C}" transitionDur="1000">
                      <p166:blipFill xmlns:p166="http://schemas.microsoft.com/office/powerpoint/2016/6/main">
                        <a:blip r:embed="rId4"/>
                        <a:stretch>
                          <a:fillRect/>
                        </a:stretch>
                      </p166:blipFill>
                      <p166:spPr xmlns:p166="http://schemas.microsoft.com/office/powerpoint/2016/6/main">
                        <a:xfrm>
                          <a:off x="6505183" y="130540"/>
                          <a:ext cx="2320713" cy="1305401"/>
                        </a:xfrm>
                        <a:prstGeom prst="rect">
                          <a:avLst/>
                        </a:prstGeom>
                        <a:ln w="3175">
                          <a:solidFill>
                            <a:prstClr val="ltGray"/>
                          </a:solidFill>
                        </a:ln>
                      </p166:spPr>
                    </psuz:zmPr>
                  </psuz:summaryZmObj>
                  <psuz:summaryZmObj sectionId="{BDD219F0-CA86-47D4-B556-4E5BC57703FA}">
                    <psuz:zmPr id="{4AD3D6D7-6DE1-4C66-B461-C473F1B0D0D9}" transitionDur="1000">
                      <p166:blipFill xmlns:p166="http://schemas.microsoft.com/office/powerpoint/2016/6/main">
                        <a:blip r:embed="rId5"/>
                        <a:stretch>
                          <a:fillRect/>
                        </a:stretch>
                      </p166:blipFill>
                      <p166:spPr xmlns:p166="http://schemas.microsoft.com/office/powerpoint/2016/6/main">
                        <a:xfrm>
                          <a:off x="1689703" y="1522968"/>
                          <a:ext cx="2320713" cy="1305401"/>
                        </a:xfrm>
                        <a:prstGeom prst="rect">
                          <a:avLst/>
                        </a:prstGeom>
                        <a:ln w="3175">
                          <a:solidFill>
                            <a:prstClr val="ltGray"/>
                          </a:solidFill>
                        </a:ln>
                      </p166:spPr>
                    </psuz:zmPr>
                  </psuz:summaryZmObj>
                  <psuz:summaryZmObj sectionId="{90F2F821-1D54-4C90-BA68-312C40A06D37}">
                    <psuz:zmPr id="{5F2FD3FE-B0B3-46D5-B16F-3BFCE5011F8F}" transitionDur="1000">
                      <p166:blipFill xmlns:p166="http://schemas.microsoft.com/office/powerpoint/2016/6/main">
                        <a:blip r:embed="rId6"/>
                        <a:stretch>
                          <a:fillRect/>
                        </a:stretch>
                      </p166:blipFill>
                      <p166:spPr xmlns:p166="http://schemas.microsoft.com/office/powerpoint/2016/6/main">
                        <a:xfrm>
                          <a:off x="4097443" y="1522968"/>
                          <a:ext cx="2320713" cy="1305401"/>
                        </a:xfrm>
                        <a:prstGeom prst="rect">
                          <a:avLst/>
                        </a:prstGeom>
                        <a:ln w="3175">
                          <a:solidFill>
                            <a:prstClr val="ltGray"/>
                          </a:solidFill>
                        </a:ln>
                      </p166:spPr>
                    </psuz:zmPr>
                  </psuz:summaryZmObj>
                  <psuz:summaryZmObj sectionId="{F87AEF66-38E6-414B-908F-63A28EBDEA37}">
                    <psuz:zmPr id="{9678BFBA-957D-4556-993F-215DB022C44F}" transitionDur="1000">
                      <p166:blipFill xmlns:p166="http://schemas.microsoft.com/office/powerpoint/2016/6/main">
                        <a:blip r:embed="rId7"/>
                        <a:stretch>
                          <a:fillRect/>
                        </a:stretch>
                      </p166:blipFill>
                      <p166:spPr xmlns:p166="http://schemas.microsoft.com/office/powerpoint/2016/6/main">
                        <a:xfrm>
                          <a:off x="6505183" y="1522968"/>
                          <a:ext cx="2320713" cy="1305401"/>
                        </a:xfrm>
                        <a:prstGeom prst="rect">
                          <a:avLst/>
                        </a:prstGeom>
                        <a:ln w="3175">
                          <a:solidFill>
                            <a:prstClr val="ltGray"/>
                          </a:solidFill>
                        </a:ln>
                      </p166:spPr>
                    </psuz:zmPr>
                  </psuz:summaryZmObj>
                  <psuz:summaryZmObj sectionId="{CA7B080A-90A6-421A-93E2-D84F02F1798B}">
                    <psuz:zmPr id="{6D08866B-ACD6-4A0B-9E68-508FFFC82095}" transitionDur="1000">
                      <p166:blipFill xmlns:p166="http://schemas.microsoft.com/office/powerpoint/2016/6/main">
                        <a:blip r:embed="rId8"/>
                        <a:stretch>
                          <a:fillRect/>
                        </a:stretch>
                      </p166:blipFill>
                      <p166:spPr xmlns:p166="http://schemas.microsoft.com/office/powerpoint/2016/6/main">
                        <a:xfrm>
                          <a:off x="1689703" y="2915396"/>
                          <a:ext cx="2320713" cy="1305401"/>
                        </a:xfrm>
                        <a:prstGeom prst="rect">
                          <a:avLst/>
                        </a:prstGeom>
                        <a:ln w="3175">
                          <a:solidFill>
                            <a:prstClr val="ltGray"/>
                          </a:solidFill>
                        </a:ln>
                      </p166:spPr>
                    </psuz:zmPr>
                  </psuz:summaryZmObj>
                  <psuz:summaryZmObj sectionId="{6DB86C23-5689-4D2B-B8B0-C83B7E79945B}">
                    <psuz:zmPr id="{9DF0E685-5A87-4570-ABCA-BD1BA366B466}" transitionDur="1000">
                      <p166:blipFill xmlns:p166="http://schemas.microsoft.com/office/powerpoint/2016/6/main">
                        <a:blip r:embed="rId9"/>
                        <a:stretch>
                          <a:fillRect/>
                        </a:stretch>
                      </p166:blipFill>
                      <p166:spPr xmlns:p166="http://schemas.microsoft.com/office/powerpoint/2016/6/main">
                        <a:xfrm>
                          <a:off x="4097443" y="2915396"/>
                          <a:ext cx="2320713" cy="1305401"/>
                        </a:xfrm>
                        <a:prstGeom prst="rect">
                          <a:avLst/>
                        </a:prstGeom>
                        <a:ln w="3175">
                          <a:solidFill>
                            <a:prstClr val="ltGray"/>
                          </a:solidFill>
                        </a:ln>
                      </p166:spPr>
                    </psuz:zmPr>
                  </psuz:summaryZmObj>
                  <psuz:summaryZmObj sectionId="{7430880E-24B7-4743-A0AC-CB919800784B}">
                    <psuz:zmPr id="{FDB3A3C4-C0D4-447A-A412-C1CD20A45474}" transitionDur="1000">
                      <p166:blipFill xmlns:p166="http://schemas.microsoft.com/office/powerpoint/2016/6/main">
                        <a:blip r:embed="rId10"/>
                        <a:stretch>
                          <a:fillRect/>
                        </a:stretch>
                      </p166:blipFill>
                      <p166:spPr xmlns:p166="http://schemas.microsoft.com/office/powerpoint/2016/6/main">
                        <a:xfrm>
                          <a:off x="6505183" y="2915396"/>
                          <a:ext cx="2320713" cy="1305401"/>
                        </a:xfrm>
                        <a:prstGeom prst="rect">
                          <a:avLst/>
                        </a:prstGeom>
                        <a:ln w="3175">
                          <a:solidFill>
                            <a:prstClr val="ltGray"/>
                          </a:solidFill>
                        </a:ln>
                      </p166:spPr>
                    </psuz:zmPr>
                  </psuz:summaryZmObj>
                  <psuz:gridLayout/>
                </psuz:summaryZm>
              </a:graphicData>
            </a:graphic>
          </p:graphicFrame>
        </mc:Choice>
        <mc:Fallback>
          <p:grpSp>
            <p:nvGrpSpPr>
              <p:cNvPr id="5" name="Sammendragszoom 4">
                <a:extLst>
                  <a:ext uri="{FF2B5EF4-FFF2-40B4-BE49-F238E27FC236}">
                    <a16:creationId xmlns:a16="http://schemas.microsoft.com/office/drawing/2014/main" id="{AD279FB4-4E84-7657-5D37-449C2AD2D8A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Bilde 3">
                  <a:hlinkClick r:id="rId1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27903" y="1956165"/>
                  <a:ext cx="2320713" cy="1305401"/>
                </a:xfrm>
                <a:prstGeom prst="rect">
                  <a:avLst/>
                </a:prstGeom>
                <a:ln w="3175">
                  <a:solidFill>
                    <a:prstClr val="ltGray"/>
                  </a:solidFill>
                </a:ln>
              </p:spPr>
            </p:pic>
            <p:pic>
              <p:nvPicPr>
                <p:cNvPr id="4" name="Bilde 4">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935643" y="1956165"/>
                  <a:ext cx="2320713" cy="1305401"/>
                </a:xfrm>
                <a:prstGeom prst="rect">
                  <a:avLst/>
                </a:prstGeom>
                <a:ln w="3175">
                  <a:solidFill>
                    <a:prstClr val="ltGray"/>
                  </a:solidFill>
                </a:ln>
              </p:spPr>
            </p:pic>
            <p:pic>
              <p:nvPicPr>
                <p:cNvPr id="6" name="Bilde 6">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343383" y="1956165"/>
                  <a:ext cx="2320713" cy="1305401"/>
                </a:xfrm>
                <a:prstGeom prst="rect">
                  <a:avLst/>
                </a:prstGeom>
                <a:ln w="3175">
                  <a:solidFill>
                    <a:prstClr val="ltGray"/>
                  </a:solidFill>
                </a:ln>
              </p:spPr>
            </p:pic>
            <p:pic>
              <p:nvPicPr>
                <p:cNvPr id="7" name="Bilde 7">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527903" y="3348593"/>
                  <a:ext cx="2320713" cy="1305401"/>
                </a:xfrm>
                <a:prstGeom prst="rect">
                  <a:avLst/>
                </a:prstGeom>
                <a:ln w="3175">
                  <a:solidFill>
                    <a:prstClr val="ltGray"/>
                  </a:solidFill>
                </a:ln>
              </p:spPr>
            </p:pic>
            <p:pic>
              <p:nvPicPr>
                <p:cNvPr id="8" name="Bilde 8">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935643" y="3348593"/>
                  <a:ext cx="2320713" cy="1305401"/>
                </a:xfrm>
                <a:prstGeom prst="rect">
                  <a:avLst/>
                </a:prstGeom>
                <a:ln w="3175">
                  <a:solidFill>
                    <a:prstClr val="ltGray"/>
                  </a:solidFill>
                </a:ln>
              </p:spPr>
            </p:pic>
            <p:pic>
              <p:nvPicPr>
                <p:cNvPr id="9" name="Bilde 9">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343383" y="3348593"/>
                  <a:ext cx="2320713" cy="1305401"/>
                </a:xfrm>
                <a:prstGeom prst="rect">
                  <a:avLst/>
                </a:prstGeom>
                <a:ln w="3175">
                  <a:solidFill>
                    <a:prstClr val="ltGray"/>
                  </a:solidFill>
                </a:ln>
              </p:spPr>
            </p:pic>
            <p:pic>
              <p:nvPicPr>
                <p:cNvPr id="10" name="Bilde 10">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527903" y="4741021"/>
                  <a:ext cx="2320713" cy="1305401"/>
                </a:xfrm>
                <a:prstGeom prst="rect">
                  <a:avLst/>
                </a:prstGeom>
                <a:ln w="3175">
                  <a:solidFill>
                    <a:prstClr val="ltGray"/>
                  </a:solidFill>
                </a:ln>
              </p:spPr>
            </p:pic>
            <p:pic>
              <p:nvPicPr>
                <p:cNvPr id="11" name="Bilde 11">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935643" y="4741021"/>
                  <a:ext cx="2320713" cy="1305401"/>
                </a:xfrm>
                <a:prstGeom prst="rect">
                  <a:avLst/>
                </a:prstGeom>
                <a:ln w="3175">
                  <a:solidFill>
                    <a:prstClr val="ltGray"/>
                  </a:solidFill>
                </a:ln>
              </p:spPr>
            </p:pic>
            <p:pic>
              <p:nvPicPr>
                <p:cNvPr id="12" name="Bilde 12">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7343383" y="4741021"/>
                  <a:ext cx="2320713" cy="1305401"/>
                </a:xfrm>
                <a:prstGeom prst="rect">
                  <a:avLst/>
                </a:prstGeom>
                <a:ln w="3175">
                  <a:solidFill>
                    <a:prstClr val="ltGray"/>
                  </a:solidFill>
                </a:ln>
              </p:spPr>
            </p:pic>
          </p:grpSp>
        </mc:Fallback>
      </mc:AlternateContent>
    </p:spTree>
    <p:extLst>
      <p:ext uri="{BB962C8B-B14F-4D97-AF65-F5344CB8AC3E}">
        <p14:creationId xmlns:p14="http://schemas.microsoft.com/office/powerpoint/2010/main" val="960722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3C48B43-AF3F-6562-E217-6D9678C8FF7A}"/>
              </a:ext>
            </a:extLst>
          </p:cNvPr>
          <p:cNvSpPr>
            <a:spLocks noGrp="1"/>
          </p:cNvSpPr>
          <p:nvPr>
            <p:ph type="title"/>
          </p:nvPr>
        </p:nvSpPr>
        <p:spPr/>
        <p:txBody>
          <a:bodyPr/>
          <a:lstStyle/>
          <a:p>
            <a:r>
              <a:rPr lang="nb-NO" dirty="0"/>
              <a:t>Oppgave 2 - Tegneprogram</a:t>
            </a:r>
          </a:p>
        </p:txBody>
      </p:sp>
      <p:sp>
        <p:nvSpPr>
          <p:cNvPr id="3" name="Plassholder for innhold 2">
            <a:extLst>
              <a:ext uri="{FF2B5EF4-FFF2-40B4-BE49-F238E27FC236}">
                <a16:creationId xmlns:a16="http://schemas.microsoft.com/office/drawing/2014/main" id="{A949C8A8-F31D-AC7B-E7B1-77FBB4EDE961}"/>
              </a:ext>
            </a:extLst>
          </p:cNvPr>
          <p:cNvSpPr>
            <a:spLocks noGrp="1"/>
          </p:cNvSpPr>
          <p:nvPr>
            <p:ph idx="1"/>
          </p:nvPr>
        </p:nvSpPr>
        <p:spPr/>
        <p:txBody>
          <a:bodyPr/>
          <a:lstStyle/>
          <a:p>
            <a:pPr marL="0" indent="0">
              <a:buNone/>
            </a:pPr>
            <a:r>
              <a:rPr lang="nb-NO" dirty="0"/>
              <a:t>Kan du endre på koden inputMus.py fra Canvas til å bli et tegneprogram?</a:t>
            </a:r>
          </a:p>
          <a:p>
            <a:pPr marL="514350" indent="-514350">
              <a:buAutoNum type="arabicPeriod"/>
            </a:pPr>
            <a:r>
              <a:rPr lang="nb-NO" dirty="0"/>
              <a:t>Når man trykker med venstre musetast tegner man rødt skjermen</a:t>
            </a:r>
          </a:p>
          <a:p>
            <a:pPr marL="514350" indent="-514350">
              <a:buAutoNum type="arabicPeriod"/>
            </a:pPr>
            <a:r>
              <a:rPr lang="nb-NO" dirty="0"/>
              <a:t>Når man trykker med høyre musetast fjerner man tegning</a:t>
            </a:r>
          </a:p>
          <a:p>
            <a:pPr marL="514350" indent="-514350">
              <a:buAutoNum type="arabicPeriod"/>
            </a:pPr>
            <a:r>
              <a:rPr lang="nb-NO" dirty="0"/>
              <a:t>Gjør det mulig å endre farger ved å trykke på enkelte bokstaver, </a:t>
            </a:r>
            <a:r>
              <a:rPr lang="nb-NO" dirty="0" err="1"/>
              <a:t>f.eks</a:t>
            </a:r>
            <a:r>
              <a:rPr lang="nb-NO" dirty="0"/>
              <a:t> r for rød, b for blå og g for grønn. 	</a:t>
            </a:r>
          </a:p>
          <a:p>
            <a:pPr marL="514350" indent="-514350">
              <a:buAutoNum type="arabicPeriod"/>
            </a:pPr>
            <a:r>
              <a:rPr lang="nb-NO" dirty="0"/>
              <a:t>Gjør det mulig å endre størrelsen på «pennen» ved å trykke + og –</a:t>
            </a:r>
          </a:p>
          <a:p>
            <a:pPr marL="514350" indent="-514350">
              <a:buAutoNum type="arabicPeriod"/>
            </a:pPr>
            <a:r>
              <a:rPr lang="nb-NO" dirty="0"/>
              <a:t>Lag tekst for hvilken farge og størrelse man tegner med. </a:t>
            </a:r>
          </a:p>
        </p:txBody>
      </p:sp>
    </p:spTree>
    <p:extLst>
      <p:ext uri="{BB962C8B-B14F-4D97-AF65-F5344CB8AC3E}">
        <p14:creationId xmlns:p14="http://schemas.microsoft.com/office/powerpoint/2010/main" val="799505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CF9834F-C438-190A-890F-C9A8E3B0800D}"/>
              </a:ext>
            </a:extLst>
          </p:cNvPr>
          <p:cNvSpPr>
            <a:spLocks noGrp="1"/>
          </p:cNvSpPr>
          <p:nvPr>
            <p:ph type="title"/>
          </p:nvPr>
        </p:nvSpPr>
        <p:spPr>
          <a:xfrm>
            <a:off x="838200" y="171746"/>
            <a:ext cx="10515600" cy="1325563"/>
          </a:xfrm>
        </p:spPr>
        <p:txBody>
          <a:bodyPr/>
          <a:lstStyle/>
          <a:p>
            <a:r>
              <a:rPr lang="nb-NO" dirty="0"/>
              <a:t>Eksempel problemløsning: </a:t>
            </a:r>
            <a:br>
              <a:rPr lang="nb-NO" dirty="0"/>
            </a:br>
            <a:r>
              <a:rPr lang="nb-NO" dirty="0"/>
              <a:t>Flytte ballen etter muse-pekeren</a:t>
            </a:r>
          </a:p>
        </p:txBody>
      </p:sp>
      <p:sp>
        <p:nvSpPr>
          <p:cNvPr id="7" name="TekstSylinder 6">
            <a:extLst>
              <a:ext uri="{FF2B5EF4-FFF2-40B4-BE49-F238E27FC236}">
                <a16:creationId xmlns:a16="http://schemas.microsoft.com/office/drawing/2014/main" id="{527AACC4-A098-3DA5-A806-3AF80DD55BF7}"/>
              </a:ext>
            </a:extLst>
          </p:cNvPr>
          <p:cNvSpPr txBox="1"/>
          <p:nvPr/>
        </p:nvSpPr>
        <p:spPr>
          <a:xfrm>
            <a:off x="660737" y="1424940"/>
            <a:ext cx="6096000" cy="3416320"/>
          </a:xfrm>
          <a:prstGeom prst="rect">
            <a:avLst/>
          </a:prstGeom>
          <a:noFill/>
        </p:spPr>
        <p:txBody>
          <a:bodyPr wrap="square">
            <a:spAutoFit/>
          </a:bodyPr>
          <a:lstStyle/>
          <a:p>
            <a:r>
              <a:rPr lang="nb-NO" b="0" dirty="0">
                <a:solidFill>
                  <a:srgbClr val="000000"/>
                </a:solidFill>
                <a:effectLst/>
                <a:latin typeface="Consolas" panose="020B0609020204030204" pitchFamily="49" charset="0"/>
              </a:rPr>
              <a:t>  </a:t>
            </a:r>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get_pressed</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get_pressed</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mouse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get_pos</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0</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pos</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y</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l</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m</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sqrt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l</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self</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fart</a:t>
            </a:r>
            <a:endParaRPr lang="nb-NO" b="0" dirty="0">
              <a:solidFill>
                <a:srgbClr val="000000"/>
              </a:solidFill>
              <a:effectLst/>
              <a:latin typeface="Consolas" panose="020B0609020204030204" pitchFamily="49" charset="0"/>
            </a:endParaRPr>
          </a:p>
        </p:txBody>
      </p:sp>
      <p:sp>
        <p:nvSpPr>
          <p:cNvPr id="3" name="TekstSylinder 2">
            <a:extLst>
              <a:ext uri="{FF2B5EF4-FFF2-40B4-BE49-F238E27FC236}">
                <a16:creationId xmlns:a16="http://schemas.microsoft.com/office/drawing/2014/main" id="{47E03DFD-428B-FFF4-A0D4-D487175AA19B}"/>
              </a:ext>
            </a:extLst>
          </p:cNvPr>
          <p:cNvSpPr txBox="1"/>
          <p:nvPr/>
        </p:nvSpPr>
        <p:spPr>
          <a:xfrm>
            <a:off x="6481554" y="1815512"/>
            <a:ext cx="4234070" cy="2585323"/>
          </a:xfrm>
          <a:prstGeom prst="rect">
            <a:avLst/>
          </a:prstGeom>
          <a:noFill/>
        </p:spPr>
        <p:txBody>
          <a:bodyPr wrap="square" rtlCol="0">
            <a:spAutoFit/>
          </a:bodyPr>
          <a:lstStyle/>
          <a:p>
            <a:r>
              <a:rPr lang="nb-NO" dirty="0"/>
              <a:t>Hvordan kan vi endre programmet slik at ballen flytter seg mot musetasten, og ikke rett oppå? </a:t>
            </a:r>
          </a:p>
          <a:p>
            <a:endParaRPr lang="nb-NO" dirty="0"/>
          </a:p>
          <a:p>
            <a:r>
              <a:rPr lang="nb-NO" dirty="0"/>
              <a:t>Steg 1: Hvilken retning skal vi</a:t>
            </a:r>
          </a:p>
          <a:p>
            <a:r>
              <a:rPr lang="nb-NO" dirty="0"/>
              <a:t>Steg 2: Hvor er datamusen</a:t>
            </a:r>
          </a:p>
          <a:p>
            <a:r>
              <a:rPr lang="nb-NO" dirty="0"/>
              <a:t>Steg 3: Hvor er ballen i forhold til musen?</a:t>
            </a:r>
          </a:p>
          <a:p>
            <a:r>
              <a:rPr lang="nb-NO" dirty="0"/>
              <a:t>Steg 4: Normalisering av retningen</a:t>
            </a:r>
          </a:p>
          <a:p>
            <a:r>
              <a:rPr lang="nb-NO" dirty="0"/>
              <a:t>Steg 5: Endre posisjonen med farten</a:t>
            </a:r>
          </a:p>
        </p:txBody>
      </p:sp>
      <p:pic>
        <p:nvPicPr>
          <p:cNvPr id="15" name="Bilde 14">
            <a:extLst>
              <a:ext uri="{FF2B5EF4-FFF2-40B4-BE49-F238E27FC236}">
                <a16:creationId xmlns:a16="http://schemas.microsoft.com/office/drawing/2014/main" id="{0E8B7DE4-1D6A-B63B-0453-F9CE8C69CAC8}"/>
              </a:ext>
            </a:extLst>
          </p:cNvPr>
          <p:cNvPicPr>
            <a:picLocks noChangeAspect="1"/>
          </p:cNvPicPr>
          <p:nvPr/>
        </p:nvPicPr>
        <p:blipFill>
          <a:blip r:embed="rId2"/>
          <a:stretch>
            <a:fillRect/>
          </a:stretch>
        </p:blipFill>
        <p:spPr>
          <a:xfrm>
            <a:off x="6213197" y="4602069"/>
            <a:ext cx="2865782" cy="1661981"/>
          </a:xfrm>
          <a:prstGeom prst="rect">
            <a:avLst/>
          </a:prstGeom>
        </p:spPr>
      </p:pic>
      <p:sp>
        <p:nvSpPr>
          <p:cNvPr id="16" name="Pil: høyre med stripe 15">
            <a:extLst>
              <a:ext uri="{FF2B5EF4-FFF2-40B4-BE49-F238E27FC236}">
                <a16:creationId xmlns:a16="http://schemas.microsoft.com/office/drawing/2014/main" id="{8825072C-C820-BAA0-9C3A-55B5D9AC565F}"/>
              </a:ext>
            </a:extLst>
          </p:cNvPr>
          <p:cNvSpPr>
            <a:spLocks/>
          </p:cNvSpPr>
          <p:nvPr/>
        </p:nvSpPr>
        <p:spPr>
          <a:xfrm rot="1460586">
            <a:off x="7107080" y="5240252"/>
            <a:ext cx="886822" cy="494530"/>
          </a:xfrm>
          <a:prstGeom prst="stripedRightArrow">
            <a:avLst>
              <a:gd name="adj1" fmla="val 30119"/>
              <a:gd name="adj2" fmla="val 7066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b-NO"/>
          </a:p>
        </p:txBody>
      </p:sp>
      <p:pic>
        <p:nvPicPr>
          <p:cNvPr id="17" name="Bilde 16">
            <a:extLst>
              <a:ext uri="{FF2B5EF4-FFF2-40B4-BE49-F238E27FC236}">
                <a16:creationId xmlns:a16="http://schemas.microsoft.com/office/drawing/2014/main" id="{145FF698-36B1-21FF-3184-051D538BDAFF}"/>
              </a:ext>
            </a:extLst>
          </p:cNvPr>
          <p:cNvPicPr>
            <a:picLocks noChangeAspect="1"/>
          </p:cNvPicPr>
          <p:nvPr/>
        </p:nvPicPr>
        <p:blipFill>
          <a:blip r:embed="rId3"/>
          <a:stretch>
            <a:fillRect/>
          </a:stretch>
        </p:blipFill>
        <p:spPr>
          <a:xfrm>
            <a:off x="8351285" y="5670712"/>
            <a:ext cx="315483" cy="371520"/>
          </a:xfrm>
          <a:prstGeom prst="rect">
            <a:avLst/>
          </a:prstGeom>
        </p:spPr>
      </p:pic>
      <p:sp>
        <p:nvSpPr>
          <p:cNvPr id="26" name="TekstSylinder 25">
            <a:extLst>
              <a:ext uri="{FF2B5EF4-FFF2-40B4-BE49-F238E27FC236}">
                <a16:creationId xmlns:a16="http://schemas.microsoft.com/office/drawing/2014/main" id="{7EF01BD0-F96F-6337-84B2-706D38B32596}"/>
              </a:ext>
            </a:extLst>
          </p:cNvPr>
          <p:cNvSpPr txBox="1"/>
          <p:nvPr/>
        </p:nvSpPr>
        <p:spPr>
          <a:xfrm>
            <a:off x="8036615" y="5304306"/>
            <a:ext cx="1137202" cy="369332"/>
          </a:xfrm>
          <a:prstGeom prst="rect">
            <a:avLst/>
          </a:prstGeom>
          <a:noFill/>
        </p:spPr>
        <p:txBody>
          <a:bodyPr wrap="square">
            <a:spAutoFit/>
          </a:bodyPr>
          <a:lstStyle/>
          <a:p>
            <a:r>
              <a:rPr lang="nb-NO" dirty="0"/>
              <a:t>(250,220)</a:t>
            </a:r>
          </a:p>
        </p:txBody>
      </p:sp>
      <p:sp>
        <p:nvSpPr>
          <p:cNvPr id="27" name="TekstSylinder 26">
            <a:extLst>
              <a:ext uri="{FF2B5EF4-FFF2-40B4-BE49-F238E27FC236}">
                <a16:creationId xmlns:a16="http://schemas.microsoft.com/office/drawing/2014/main" id="{AC99C4BA-ECFD-2E62-BE2E-402C8F5BAFFF}"/>
              </a:ext>
            </a:extLst>
          </p:cNvPr>
          <p:cNvSpPr txBox="1"/>
          <p:nvPr/>
        </p:nvSpPr>
        <p:spPr>
          <a:xfrm>
            <a:off x="6727963" y="4625414"/>
            <a:ext cx="1132017" cy="369332"/>
          </a:xfrm>
          <a:prstGeom prst="rect">
            <a:avLst/>
          </a:prstGeom>
          <a:noFill/>
        </p:spPr>
        <p:txBody>
          <a:bodyPr wrap="square">
            <a:spAutoFit/>
          </a:bodyPr>
          <a:lstStyle/>
          <a:p>
            <a:r>
              <a:rPr lang="nb-NO" dirty="0"/>
              <a:t>(200,200)</a:t>
            </a:r>
          </a:p>
        </p:txBody>
      </p:sp>
      <mc:AlternateContent xmlns:mc="http://schemas.openxmlformats.org/markup-compatibility/2006" xmlns:a14="http://schemas.microsoft.com/office/drawing/2010/main">
        <mc:Choice Requires="a14">
          <p:sp>
            <p:nvSpPr>
              <p:cNvPr id="28" name="TekstSylinder 27">
                <a:extLst>
                  <a:ext uri="{FF2B5EF4-FFF2-40B4-BE49-F238E27FC236}">
                    <a16:creationId xmlns:a16="http://schemas.microsoft.com/office/drawing/2014/main" id="{94021FC1-4BDF-09DA-3842-5E0F2100FDAC}"/>
                  </a:ext>
                </a:extLst>
              </p:cNvPr>
              <p:cNvSpPr txBox="1"/>
              <p:nvPr/>
            </p:nvSpPr>
            <p:spPr>
              <a:xfrm>
                <a:off x="9520859" y="4471037"/>
                <a:ext cx="6097656" cy="2065245"/>
              </a:xfrm>
              <a:prstGeom prst="rect">
                <a:avLst/>
              </a:prstGeom>
              <a:noFill/>
            </p:spPr>
            <p:txBody>
              <a:bodyPr wrap="square">
                <a:spAutoFit/>
              </a:bodyPr>
              <a:lstStyle/>
              <a:p>
                <a:r>
                  <a:rPr lang="nb-NO" dirty="0"/>
                  <a:t>x = 250 – 200 = 50</a:t>
                </a:r>
                <a:br>
                  <a:rPr lang="nb-NO" dirty="0"/>
                </a:br>
                <a:r>
                  <a:rPr lang="nb-NO" dirty="0"/>
                  <a:t>y = 220 – 200 = 20</a:t>
                </a:r>
              </a:p>
              <a:p>
                <a:endParaRPr lang="nb-NO" dirty="0"/>
              </a:p>
              <a:p>
                <a:r>
                  <a:rPr lang="nb-NO" dirty="0"/>
                  <a:t>L  = </a:t>
                </a:r>
                <a14:m>
                  <m:oMath xmlns:m="http://schemas.openxmlformats.org/officeDocument/2006/math">
                    <m:rad>
                      <m:radPr>
                        <m:degHide m:val="on"/>
                        <m:ctrlPr>
                          <a:rPr lang="nb-NO" i="1" smtClean="0">
                            <a:latin typeface="Cambria Math" panose="02040503050406030204" pitchFamily="18" charset="0"/>
                          </a:rPr>
                        </m:ctrlPr>
                      </m:radPr>
                      <m:deg/>
                      <m:e>
                        <m:sSup>
                          <m:sSupPr>
                            <m:ctrlPr>
                              <a:rPr lang="nb-NO" b="0" i="1" smtClean="0">
                                <a:latin typeface="Cambria Math" panose="02040503050406030204" pitchFamily="18" charset="0"/>
                              </a:rPr>
                            </m:ctrlPr>
                          </m:sSupPr>
                          <m:e>
                            <m:r>
                              <a:rPr lang="nb-NO" b="0" i="1" smtClean="0">
                                <a:latin typeface="Cambria Math" panose="02040503050406030204" pitchFamily="18" charset="0"/>
                              </a:rPr>
                              <m:t>50</m:t>
                            </m:r>
                          </m:e>
                          <m:sup>
                            <m:r>
                              <a:rPr lang="nb-NO" b="0" i="1" smtClean="0">
                                <a:latin typeface="Cambria Math" panose="02040503050406030204" pitchFamily="18" charset="0"/>
                              </a:rPr>
                              <m:t>2</m:t>
                            </m:r>
                          </m:sup>
                        </m:sSup>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20</m:t>
                            </m:r>
                          </m:e>
                          <m:sup>
                            <m:r>
                              <a:rPr lang="nb-NO" b="0" i="1" smtClean="0">
                                <a:latin typeface="Cambria Math" panose="02040503050406030204" pitchFamily="18" charset="0"/>
                              </a:rPr>
                              <m:t>2</m:t>
                            </m:r>
                          </m:sup>
                        </m:sSup>
                      </m:e>
                    </m:rad>
                    <m:r>
                      <a:rPr lang="nb-NO" b="0" i="1" smtClean="0">
                        <a:latin typeface="Cambria Math" panose="02040503050406030204" pitchFamily="18" charset="0"/>
                      </a:rPr>
                      <m:t>=53.85</m:t>
                    </m:r>
                  </m:oMath>
                </a14:m>
                <a:endParaRPr lang="nb-NO" b="0" dirty="0"/>
              </a:p>
              <a:p>
                <a:endParaRPr lang="nb-NO" dirty="0"/>
              </a:p>
              <a:p>
                <a:r>
                  <a:rPr lang="nb-NO" dirty="0"/>
                  <a:t>Endring x: 50/53.85 * fart</a:t>
                </a:r>
              </a:p>
              <a:p>
                <a:r>
                  <a:rPr lang="nb-NO" dirty="0"/>
                  <a:t>Endring y: 20/53.85 * fart</a:t>
                </a:r>
              </a:p>
            </p:txBody>
          </p:sp>
        </mc:Choice>
        <mc:Fallback xmlns="">
          <p:sp>
            <p:nvSpPr>
              <p:cNvPr id="28" name="TekstSylinder 27">
                <a:extLst>
                  <a:ext uri="{FF2B5EF4-FFF2-40B4-BE49-F238E27FC236}">
                    <a16:creationId xmlns:a16="http://schemas.microsoft.com/office/drawing/2014/main" id="{94021FC1-4BDF-09DA-3842-5E0F2100FDAC}"/>
                  </a:ext>
                </a:extLst>
              </p:cNvPr>
              <p:cNvSpPr txBox="1">
                <a:spLocks noRot="1" noChangeAspect="1" noMove="1" noResize="1" noEditPoints="1" noAdjustHandles="1" noChangeArrowheads="1" noChangeShapeType="1" noTextEdit="1"/>
              </p:cNvSpPr>
              <p:nvPr/>
            </p:nvSpPr>
            <p:spPr>
              <a:xfrm>
                <a:off x="9520859" y="4471037"/>
                <a:ext cx="6097656" cy="2065245"/>
              </a:xfrm>
              <a:prstGeom prst="rect">
                <a:avLst/>
              </a:prstGeom>
              <a:blipFill>
                <a:blip r:embed="rId4"/>
                <a:stretch>
                  <a:fillRect l="-900" t="-1475" b="-3835"/>
                </a:stretch>
              </a:blipFill>
            </p:spPr>
            <p:txBody>
              <a:bodyPr/>
              <a:lstStyle/>
              <a:p>
                <a:r>
                  <a:rPr lang="nb-NO">
                    <a:noFill/>
                  </a:rPr>
                  <a:t> </a:t>
                </a:r>
              </a:p>
            </p:txBody>
          </p:sp>
        </mc:Fallback>
      </mc:AlternateContent>
    </p:spTree>
    <p:extLst>
      <p:ext uri="{BB962C8B-B14F-4D97-AF65-F5344CB8AC3E}">
        <p14:creationId xmlns:p14="http://schemas.microsoft.com/office/powerpoint/2010/main" val="5405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99594F-972E-3D93-7243-7EFC6B5330D7}"/>
              </a:ext>
            </a:extLst>
          </p:cNvPr>
          <p:cNvSpPr>
            <a:spLocks noGrp="1"/>
          </p:cNvSpPr>
          <p:nvPr>
            <p:ph type="title"/>
          </p:nvPr>
        </p:nvSpPr>
        <p:spPr>
          <a:xfrm>
            <a:off x="649977" y="2154556"/>
            <a:ext cx="3494341" cy="3793488"/>
          </a:xfrm>
          <a:noFill/>
        </p:spPr>
        <p:txBody>
          <a:bodyPr vert="horz" lIns="91440" tIns="45720" rIns="91440" bIns="45720" rtlCol="0" anchor="b">
            <a:normAutofit fontScale="90000"/>
          </a:bodyPr>
          <a:lstStyle/>
          <a:p>
            <a:r>
              <a:rPr lang="en-US" sz="7300" b="0" i="0" kern="1200" dirty="0" err="1">
                <a:solidFill>
                  <a:schemeClr val="tx1"/>
                </a:solidFill>
                <a:effectLst/>
                <a:latin typeface="+mj-lt"/>
                <a:ea typeface="+mj-ea"/>
                <a:cs typeface="+mj-cs"/>
              </a:rPr>
              <a:t>Kollisjon</a:t>
            </a:r>
            <a:r>
              <a:rPr lang="en-US" sz="7300" b="0" i="0" kern="1200" dirty="0">
                <a:solidFill>
                  <a:schemeClr val="tx1"/>
                </a:solidFill>
                <a:effectLst/>
                <a:latin typeface="+mj-lt"/>
                <a:ea typeface="+mj-ea"/>
                <a:cs typeface="+mj-cs"/>
              </a:rPr>
              <a:t> </a:t>
            </a:r>
            <a:r>
              <a:rPr lang="en-US" sz="7300" b="0" i="0" kern="1200" dirty="0" err="1">
                <a:solidFill>
                  <a:schemeClr val="tx1"/>
                </a:solidFill>
                <a:effectLst/>
                <a:latin typeface="+mj-lt"/>
                <a:ea typeface="+mj-ea"/>
                <a:cs typeface="+mj-cs"/>
              </a:rPr>
              <a:t>mellom</a:t>
            </a:r>
            <a:r>
              <a:rPr lang="en-US" sz="7300" b="0" i="0" kern="1200" dirty="0">
                <a:solidFill>
                  <a:schemeClr val="tx1"/>
                </a:solidFill>
                <a:effectLst/>
                <a:latin typeface="+mj-lt"/>
                <a:ea typeface="+mj-ea"/>
                <a:cs typeface="+mj-cs"/>
              </a:rPr>
              <a:t> to </a:t>
            </a:r>
            <a:r>
              <a:rPr lang="en-US" sz="7300" b="0" i="0" kern="1200" dirty="0" err="1">
                <a:solidFill>
                  <a:schemeClr val="tx1"/>
                </a:solidFill>
                <a:effectLst/>
                <a:latin typeface="+mj-lt"/>
                <a:ea typeface="+mj-ea"/>
                <a:cs typeface="+mj-cs"/>
              </a:rPr>
              <a:t>objekter</a:t>
            </a:r>
            <a:br>
              <a:rPr lang="en-US" sz="4600" b="0" i="0" kern="1200" dirty="0">
                <a:solidFill>
                  <a:schemeClr val="tx1"/>
                </a:solidFill>
                <a:effectLst/>
                <a:latin typeface="+mj-lt"/>
                <a:ea typeface="+mj-ea"/>
                <a:cs typeface="+mj-cs"/>
              </a:rPr>
            </a:br>
            <a:br>
              <a:rPr lang="en-US" sz="4600" b="0" i="0" kern="1200" dirty="0">
                <a:solidFill>
                  <a:schemeClr val="tx1"/>
                </a:solidFill>
                <a:effectLst/>
                <a:latin typeface="+mj-lt"/>
                <a:ea typeface="+mj-ea"/>
                <a:cs typeface="+mj-cs"/>
              </a:rPr>
            </a:br>
            <a:r>
              <a:rPr lang="en-US" sz="4600" b="0" i="0" kern="1200" dirty="0" err="1">
                <a:solidFill>
                  <a:schemeClr val="tx1"/>
                </a:solidFill>
                <a:effectLst/>
                <a:latin typeface="+mj-lt"/>
                <a:ea typeface="+mj-ea"/>
                <a:cs typeface="+mj-cs"/>
              </a:rPr>
              <a:t>Når</a:t>
            </a:r>
            <a:r>
              <a:rPr lang="en-US" sz="4600" b="0" i="0" kern="1200" dirty="0">
                <a:solidFill>
                  <a:schemeClr val="tx1"/>
                </a:solidFill>
                <a:effectLst/>
                <a:latin typeface="+mj-lt"/>
                <a:ea typeface="+mj-ea"/>
                <a:cs typeface="+mj-cs"/>
              </a:rPr>
              <a:t> </a:t>
            </a:r>
            <a:r>
              <a:rPr lang="en-US" sz="4600" b="0" i="0" kern="1200" dirty="0" err="1">
                <a:solidFill>
                  <a:schemeClr val="tx1"/>
                </a:solidFill>
                <a:effectLst/>
                <a:latin typeface="+mj-lt"/>
                <a:ea typeface="+mj-ea"/>
                <a:cs typeface="+mj-cs"/>
              </a:rPr>
              <a:t>overlapper</a:t>
            </a:r>
            <a:r>
              <a:rPr lang="en-US" sz="4600" b="0" i="0" kern="1200" dirty="0">
                <a:solidFill>
                  <a:schemeClr val="tx1"/>
                </a:solidFill>
                <a:effectLst/>
                <a:latin typeface="+mj-lt"/>
                <a:ea typeface="+mj-ea"/>
                <a:cs typeface="+mj-cs"/>
              </a:rPr>
              <a:t> de?</a:t>
            </a:r>
            <a:endParaRPr lang="en-US" sz="4600" kern="1200" dirty="0">
              <a:solidFill>
                <a:schemeClr val="tx1"/>
              </a:solidFill>
              <a:latin typeface="+mj-lt"/>
              <a:ea typeface="+mj-ea"/>
              <a:cs typeface="+mj-cs"/>
            </a:endParaRPr>
          </a:p>
        </p:txBody>
      </p:sp>
      <p:sp>
        <p:nvSpPr>
          <p:cNvPr id="25" name="Rectangle 9">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lassholder for innhold 4">
            <a:extLst>
              <a:ext uri="{FF2B5EF4-FFF2-40B4-BE49-F238E27FC236}">
                <a16:creationId xmlns:a16="http://schemas.microsoft.com/office/drawing/2014/main" id="{5691CAC8-2836-089D-15AD-50675B92060D}"/>
              </a:ext>
            </a:extLst>
          </p:cNvPr>
          <p:cNvPicPr>
            <a:picLocks noGrp="1" noChangeAspect="1"/>
          </p:cNvPicPr>
          <p:nvPr>
            <p:ph idx="1"/>
          </p:nvPr>
        </p:nvPicPr>
        <p:blipFill>
          <a:blip r:embed="rId2"/>
          <a:stretch>
            <a:fillRect/>
          </a:stretch>
        </p:blipFill>
        <p:spPr>
          <a:xfrm>
            <a:off x="5441735" y="1359359"/>
            <a:ext cx="5934456" cy="4139282"/>
          </a:xfrm>
          <a:prstGeom prst="rect">
            <a:avLst/>
          </a:prstGeom>
          <a:effectLst/>
        </p:spPr>
      </p:pic>
    </p:spTree>
    <p:extLst>
      <p:ext uri="{BB962C8B-B14F-4D97-AF65-F5344CB8AC3E}">
        <p14:creationId xmlns:p14="http://schemas.microsoft.com/office/powerpoint/2010/main" val="2678652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0FCB5F4-D09B-66DA-5A42-1CC810861594}"/>
              </a:ext>
            </a:extLst>
          </p:cNvPr>
          <p:cNvSpPr>
            <a:spLocks noGrp="1"/>
          </p:cNvSpPr>
          <p:nvPr>
            <p:ph type="title"/>
          </p:nvPr>
        </p:nvSpPr>
        <p:spPr/>
        <p:txBody>
          <a:bodyPr/>
          <a:lstStyle/>
          <a:p>
            <a:r>
              <a:rPr lang="nb-NO" dirty="0"/>
              <a:t>Hvordan finne avstand mellom to objekter?</a:t>
            </a:r>
            <a:br>
              <a:rPr lang="nb-NO" dirty="0"/>
            </a:br>
            <a:r>
              <a:rPr lang="nb-NO" dirty="0"/>
              <a:t>	Et eksempel med to baller:</a:t>
            </a:r>
          </a:p>
        </p:txBody>
      </p:sp>
      <p:sp>
        <p:nvSpPr>
          <p:cNvPr id="3" name="Plassholder for innhold 2">
            <a:extLst>
              <a:ext uri="{FF2B5EF4-FFF2-40B4-BE49-F238E27FC236}">
                <a16:creationId xmlns:a16="http://schemas.microsoft.com/office/drawing/2014/main" id="{C1B8ECE6-4E08-F3DF-1E59-5A88629DC4F1}"/>
              </a:ext>
            </a:extLst>
          </p:cNvPr>
          <p:cNvSpPr>
            <a:spLocks noGrp="1"/>
          </p:cNvSpPr>
          <p:nvPr>
            <p:ph idx="1"/>
          </p:nvPr>
        </p:nvSpPr>
        <p:spPr>
          <a:xfrm>
            <a:off x="838200" y="3923415"/>
            <a:ext cx="10515600" cy="1325563"/>
          </a:xfrm>
        </p:spPr>
        <p:txBody>
          <a:bodyPr>
            <a:normAutofit fontScale="92500" lnSpcReduction="10000"/>
          </a:bodyPr>
          <a:lstStyle/>
          <a:p>
            <a:pPr marL="0" indent="0">
              <a:buNone/>
            </a:pPr>
            <a:r>
              <a:rPr lang="nb-NO" dirty="0"/>
              <a:t>obj1 og obj2 er Ball objekter.</a:t>
            </a:r>
          </a:p>
          <a:p>
            <a:pPr marL="0" indent="0">
              <a:buNone/>
            </a:pPr>
            <a:r>
              <a:rPr lang="nb-NO" dirty="0"/>
              <a:t>	Ulike objekter kan treffe hverandre i ulike vinkler.</a:t>
            </a:r>
          </a:p>
          <a:p>
            <a:pPr marL="0" indent="0">
              <a:buNone/>
            </a:pPr>
            <a:r>
              <a:rPr lang="nb-NO" dirty="0"/>
              <a:t>Når treffer ballene hverandre? </a:t>
            </a:r>
          </a:p>
        </p:txBody>
      </p:sp>
      <p:sp>
        <p:nvSpPr>
          <p:cNvPr id="5" name="TekstSylinder 4">
            <a:extLst>
              <a:ext uri="{FF2B5EF4-FFF2-40B4-BE49-F238E27FC236}">
                <a16:creationId xmlns:a16="http://schemas.microsoft.com/office/drawing/2014/main" id="{5EEB8A76-8107-945A-D388-C36A8D69D8AB}"/>
              </a:ext>
            </a:extLst>
          </p:cNvPr>
          <p:cNvSpPr txBox="1"/>
          <p:nvPr/>
        </p:nvSpPr>
        <p:spPr>
          <a:xfrm>
            <a:off x="1124393" y="1690688"/>
            <a:ext cx="7424184" cy="1754326"/>
          </a:xfrm>
          <a:prstGeom prst="rect">
            <a:avLst/>
          </a:prstGeom>
          <a:noFill/>
        </p:spPr>
        <p:txBody>
          <a:bodyPr wrap="square">
            <a:spAutoFit/>
          </a:bodyPr>
          <a:lstStyle/>
          <a:p>
            <a:r>
              <a:rPr lang="nb-NO" b="0" dirty="0" err="1">
                <a:solidFill>
                  <a:srgbClr val="0000FF"/>
                </a:solidFill>
                <a:effectLst/>
                <a:latin typeface="Consolas" panose="020B0609020204030204" pitchFamily="49" charset="0"/>
              </a:rPr>
              <a:t>def</a:t>
            </a:r>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finnAvstand</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obj1</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obj2</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xAvstand2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obj1</a:t>
            </a:r>
            <a:r>
              <a:rPr lang="nb-NO" b="0" dirty="0">
                <a:solidFill>
                  <a:srgbClr val="000000"/>
                </a:solidFill>
                <a:effectLst/>
                <a:latin typeface="Consolas" panose="020B0609020204030204" pitchFamily="49" charset="0"/>
              </a:rPr>
              <a:t>.x - </a:t>
            </a:r>
            <a:r>
              <a:rPr lang="nb-NO" b="0" dirty="0">
                <a:solidFill>
                  <a:srgbClr val="001080"/>
                </a:solidFill>
                <a:effectLst/>
                <a:latin typeface="Consolas" panose="020B0609020204030204" pitchFamily="49" charset="0"/>
              </a:rPr>
              <a:t>obj2</a:t>
            </a:r>
            <a:r>
              <a:rPr lang="nb-NO" b="0" dirty="0">
                <a:solidFill>
                  <a:srgbClr val="000000"/>
                </a:solidFill>
                <a:effectLst/>
                <a:latin typeface="Consolas" panose="020B0609020204030204" pitchFamily="49" charset="0"/>
              </a:rPr>
              <a:t>.x)**</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x-avstand i andre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yAvstand2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obj1</a:t>
            </a:r>
            <a:r>
              <a:rPr lang="nb-NO" b="0" dirty="0">
                <a:solidFill>
                  <a:srgbClr val="000000"/>
                </a:solidFill>
                <a:effectLst/>
                <a:latin typeface="Consolas" panose="020B0609020204030204" pitchFamily="49" charset="0"/>
              </a:rPr>
              <a:t>.y - </a:t>
            </a:r>
            <a:r>
              <a:rPr lang="nb-NO" b="0" dirty="0">
                <a:solidFill>
                  <a:srgbClr val="001080"/>
                </a:solidFill>
                <a:effectLst/>
                <a:latin typeface="Consolas" panose="020B0609020204030204" pitchFamily="49" charset="0"/>
              </a:rPr>
              <a:t>obj2</a:t>
            </a:r>
            <a:r>
              <a:rPr lang="nb-NO" b="0" dirty="0">
                <a:solidFill>
                  <a:srgbClr val="000000"/>
                </a:solidFill>
                <a:effectLst/>
                <a:latin typeface="Consolas" panose="020B0609020204030204" pitchFamily="49" charset="0"/>
              </a:rPr>
              <a:t>.y)**</a:t>
            </a:r>
            <a:r>
              <a:rPr lang="nb-NO" b="0" dirty="0">
                <a:solidFill>
                  <a:srgbClr val="098658"/>
                </a:solidFill>
                <a:effectLst/>
                <a:latin typeface="Consolas" panose="020B0609020204030204" pitchFamily="49" charset="0"/>
              </a:rPr>
              <a:t>2</a:t>
            </a: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y-avstand i andre</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avstand</a:t>
            </a:r>
            <a:r>
              <a:rPr lang="nb-NO" b="0" dirty="0">
                <a:solidFill>
                  <a:srgbClr val="000000"/>
                </a:solidFill>
                <a:effectLst/>
                <a:latin typeface="Consolas" panose="020B0609020204030204" pitchFamily="49" charset="0"/>
              </a:rPr>
              <a:t> = </a:t>
            </a:r>
            <a:r>
              <a:rPr lang="nb-NO" b="0" dirty="0" err="1">
                <a:solidFill>
                  <a:srgbClr val="000000"/>
                </a:solidFill>
                <a:effectLst/>
                <a:latin typeface="Consolas" panose="020B0609020204030204" pitchFamily="49" charset="0"/>
              </a:rPr>
              <a:t>m.sqrt</a:t>
            </a:r>
            <a:r>
              <a:rPr lang="nb-NO" b="0" dirty="0">
                <a:solidFill>
                  <a:srgbClr val="000000"/>
                </a:solidFill>
                <a:effectLst/>
                <a:latin typeface="Consolas" panose="020B0609020204030204" pitchFamily="49" charset="0"/>
              </a:rPr>
              <a:t>(</a:t>
            </a:r>
            <a:r>
              <a:rPr lang="nb-NO" b="0" dirty="0">
                <a:solidFill>
                  <a:srgbClr val="001080"/>
                </a:solidFill>
                <a:effectLst/>
                <a:latin typeface="Consolas" panose="020B0609020204030204" pitchFamily="49" charset="0"/>
              </a:rPr>
              <a:t>xAvstand2</a:t>
            </a:r>
            <a:r>
              <a:rPr lang="nb-NO" b="0" dirty="0">
                <a:solidFill>
                  <a:srgbClr val="000000"/>
                </a:solidFill>
                <a:effectLst/>
                <a:latin typeface="Consolas" panose="020B0609020204030204" pitchFamily="49" charset="0"/>
              </a:rPr>
              <a:t> + </a:t>
            </a:r>
            <a:r>
              <a:rPr lang="nb-NO" b="0" dirty="0">
                <a:solidFill>
                  <a:srgbClr val="001080"/>
                </a:solidFill>
                <a:effectLst/>
                <a:latin typeface="Consolas" panose="020B0609020204030204" pitchFamily="49" charset="0"/>
              </a:rPr>
              <a:t>yAvstand2</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return</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avstand</a:t>
            </a: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86358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604F388-0B8D-CD62-C79D-0A9BD42C405A}"/>
              </a:ext>
            </a:extLst>
          </p:cNvPr>
          <p:cNvSpPr>
            <a:spLocks noGrp="1"/>
          </p:cNvSpPr>
          <p:nvPr>
            <p:ph type="title"/>
          </p:nvPr>
        </p:nvSpPr>
        <p:spPr/>
        <p:txBody>
          <a:bodyPr/>
          <a:lstStyle/>
          <a:p>
            <a:r>
              <a:rPr lang="nb-NO" dirty="0"/>
              <a:t>Oppgaver</a:t>
            </a:r>
          </a:p>
        </p:txBody>
      </p:sp>
      <p:sp>
        <p:nvSpPr>
          <p:cNvPr id="3" name="Plassholder for innhold 2">
            <a:extLst>
              <a:ext uri="{FF2B5EF4-FFF2-40B4-BE49-F238E27FC236}">
                <a16:creationId xmlns:a16="http://schemas.microsoft.com/office/drawing/2014/main" id="{09328BDE-C092-5243-18E5-A26D5B814BC2}"/>
              </a:ext>
            </a:extLst>
          </p:cNvPr>
          <p:cNvSpPr>
            <a:spLocks noGrp="1"/>
          </p:cNvSpPr>
          <p:nvPr>
            <p:ph idx="1"/>
          </p:nvPr>
        </p:nvSpPr>
        <p:spPr/>
        <p:txBody>
          <a:bodyPr>
            <a:normAutofit fontScale="85000" lnSpcReduction="20000"/>
          </a:bodyPr>
          <a:lstStyle/>
          <a:p>
            <a:pPr marL="514350" indent="-514350">
              <a:buFont typeface="+mj-lt"/>
              <a:buAutoNum type="arabicPeriod" startAt="7"/>
            </a:pPr>
            <a:r>
              <a:rPr lang="nb-NO" dirty="0"/>
              <a:t>Bruk funksjonen </a:t>
            </a:r>
            <a:r>
              <a:rPr lang="nb-NO" dirty="0" err="1"/>
              <a:t>finnAvstand</a:t>
            </a:r>
            <a:r>
              <a:rPr lang="nb-NO" dirty="0"/>
              <a:t> og skriv ut en tekst når de to ballene treffer hverandre. Husk at funksjonen gir deg avstanden fra sentrum til sentrum, så du må også ta hensyn til sirklenes radier. Hint: lag funksjonen slik at den returnerer True ved kollisjon og False ellers.</a:t>
            </a:r>
          </a:p>
          <a:p>
            <a:pPr marL="514350" indent="-514350">
              <a:buFont typeface="+mj-lt"/>
              <a:buAutoNum type="arabicPeriod" startAt="7"/>
            </a:pPr>
            <a:r>
              <a:rPr lang="nb-NO" dirty="0"/>
              <a:t>Legg til flere baller og plasser dem i en liste. La alle ballene «sprette» rundt i vinduet. Som en ekstra utfordring kan du legge til kollisjoner mellom ballene. Hvis to baller kolliderer, forsvinner den minste av dem, og den største blir større. For å få til det må ballene ha ulik radius.</a:t>
            </a:r>
          </a:p>
          <a:p>
            <a:pPr marL="514350" indent="-514350">
              <a:buFont typeface="+mj-lt"/>
              <a:buAutoNum type="arabicPeriod" startAt="7"/>
            </a:pPr>
            <a:r>
              <a:rPr lang="nb-NO" dirty="0"/>
              <a:t>Hvis du ønsker en ekstra utfordring kan du justere programmet slik at de to ballene spretter vekk fra hverandre når de treffer hverandre. Hvis ballene har samme masse, vil en kollisjon føre til at de to ballene «bytter» fart i både x- og y-retning. Husk at farten også bytter fortegn når dette skjer. Hint: lag en funksjon for kollisjon som returnerer True /False og en annen funksjon som utfører en kollisjon.</a:t>
            </a:r>
          </a:p>
        </p:txBody>
      </p:sp>
      <mc:AlternateContent xmlns:mc="http://schemas.openxmlformats.org/markup-compatibility/2006" xmlns:psez="http://schemas.microsoft.com/office/powerpoint/2016/sectionzoom">
        <mc:Choice Requires="psez">
          <p:graphicFrame>
            <p:nvGraphicFramePr>
              <p:cNvPr id="5" name="Inndelingszoom 4">
                <a:extLst>
                  <a:ext uri="{FF2B5EF4-FFF2-40B4-BE49-F238E27FC236}">
                    <a16:creationId xmlns:a16="http://schemas.microsoft.com/office/drawing/2014/main" id="{C074E63D-655B-3F74-3870-DC22C4B0E031}"/>
                  </a:ext>
                </a:extLst>
              </p:cNvPr>
              <p:cNvGraphicFramePr>
                <a:graphicFrameLocks noChangeAspect="1"/>
              </p:cNvGraphicFramePr>
              <p:nvPr>
                <p:extLst>
                  <p:ext uri="{D42A27DB-BD31-4B8C-83A1-F6EECF244321}">
                    <p14:modId xmlns:p14="http://schemas.microsoft.com/office/powerpoint/2010/main" val="1306023700"/>
                  </p:ext>
                </p:extLst>
              </p:nvPr>
            </p:nvGraphicFramePr>
            <p:xfrm>
              <a:off x="7766462" y="60655"/>
              <a:ext cx="3048000" cy="1714500"/>
            </p:xfrm>
            <a:graphic>
              <a:graphicData uri="http://schemas.microsoft.com/office/powerpoint/2016/sectionzoom">
                <psez:sectionZm>
                  <psez:sectionZmObj sectionId="{BDD219F0-CA86-47D4-B556-4E5BC57703FA}">
                    <psez:zmPr id="{0E8A3403-8033-4BD5-8FEE-E541F78BE5C7}"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5" name="Inndelingszoom 4">
                <a:hlinkClick r:id="rId3" action="ppaction://hlinksldjump"/>
                <a:extLst>
                  <a:ext uri="{FF2B5EF4-FFF2-40B4-BE49-F238E27FC236}">
                    <a16:creationId xmlns:a16="http://schemas.microsoft.com/office/drawing/2014/main" id="{C074E63D-655B-3F74-3870-DC22C4B0E031}"/>
                  </a:ext>
                </a:extLst>
              </p:cNvPr>
              <p:cNvPicPr>
                <a:picLocks noGrp="1" noRot="1" noChangeAspect="1" noMove="1" noResize="1" noEditPoints="1" noAdjustHandles="1" noChangeArrowheads="1" noChangeShapeType="1"/>
              </p:cNvPicPr>
              <p:nvPr/>
            </p:nvPicPr>
            <p:blipFill>
              <a:blip r:embed="rId4"/>
              <a:stretch>
                <a:fillRect/>
              </a:stretch>
            </p:blipFill>
            <p:spPr>
              <a:xfrm>
                <a:off x="7766462" y="6065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513508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tel 1">
            <a:extLst>
              <a:ext uri="{FF2B5EF4-FFF2-40B4-BE49-F238E27FC236}">
                <a16:creationId xmlns:a16="http://schemas.microsoft.com/office/drawing/2014/main" id="{B9C85B5D-0CC3-D84E-0721-BC775B9D484B}"/>
              </a:ext>
            </a:extLst>
          </p:cNvPr>
          <p:cNvSpPr>
            <a:spLocks noGrp="1"/>
          </p:cNvSpPr>
          <p:nvPr>
            <p:ph type="title"/>
          </p:nvPr>
        </p:nvSpPr>
        <p:spPr>
          <a:xfrm>
            <a:off x="606650" y="2031420"/>
            <a:ext cx="3993925" cy="2795160"/>
          </a:xfrm>
        </p:spPr>
        <p:txBody>
          <a:bodyPr vert="horz" lIns="91440" tIns="45720" rIns="91440" bIns="45720" rtlCol="0" anchor="b">
            <a:normAutofit fontScale="90000"/>
          </a:bodyPr>
          <a:lstStyle/>
          <a:p>
            <a:pPr algn="ctr"/>
            <a:r>
              <a:rPr lang="nb-NO" sz="6700" kern="1200" dirty="0">
                <a:solidFill>
                  <a:schemeClr val="tx1"/>
                </a:solidFill>
                <a:effectLst>
                  <a:outerShdw blurRad="38100" dist="38100" dir="2700000" algn="tl">
                    <a:srgbClr val="000000">
                      <a:alpha val="43137"/>
                    </a:srgbClr>
                  </a:outerShdw>
                </a:effectLst>
                <a:latin typeface="+mj-lt"/>
                <a:ea typeface="+mj-ea"/>
                <a:cs typeface="+mj-cs"/>
              </a:rPr>
              <a:t>oppdatering av spillet</a:t>
            </a:r>
            <a:br>
              <a:rPr lang="nb-NO" kern="1200" dirty="0">
                <a:solidFill>
                  <a:schemeClr val="tx1"/>
                </a:solidFill>
                <a:effectLst>
                  <a:outerShdw blurRad="38100" dist="38100" dir="2700000" algn="tl">
                    <a:srgbClr val="000000">
                      <a:alpha val="43137"/>
                    </a:srgbClr>
                  </a:outerShdw>
                </a:effectLst>
                <a:latin typeface="+mj-lt"/>
                <a:ea typeface="+mj-ea"/>
                <a:cs typeface="+mj-cs"/>
              </a:rPr>
            </a:br>
            <a:br>
              <a:rPr lang="nb-NO" kern="1200" dirty="0">
                <a:solidFill>
                  <a:schemeClr val="tx1"/>
                </a:solidFill>
                <a:effectLst>
                  <a:outerShdw blurRad="38100" dist="38100" dir="2700000" algn="tl">
                    <a:srgbClr val="000000">
                      <a:alpha val="43137"/>
                    </a:srgbClr>
                  </a:outerShdw>
                </a:effectLst>
                <a:latin typeface="+mj-lt"/>
                <a:ea typeface="+mj-ea"/>
                <a:cs typeface="+mj-cs"/>
              </a:rPr>
            </a:br>
            <a:r>
              <a:rPr lang="nb-NO" kern="1200" dirty="0">
                <a:solidFill>
                  <a:schemeClr val="tx1"/>
                </a:solidFill>
                <a:effectLst>
                  <a:outerShdw blurRad="38100" dist="38100" dir="2700000" algn="tl">
                    <a:srgbClr val="000000">
                      <a:alpha val="43137"/>
                    </a:srgbClr>
                  </a:outerShdw>
                </a:effectLst>
                <a:latin typeface="+mj-lt"/>
                <a:ea typeface="+mj-ea"/>
                <a:cs typeface="+mj-cs"/>
              </a:rPr>
              <a:t>- FPS</a:t>
            </a:r>
          </a:p>
        </p:txBody>
      </p:sp>
      <p:pic>
        <p:nvPicPr>
          <p:cNvPr id="5" name="Grafikk 4" descr="Stoppeklokke kontur">
            <a:extLst>
              <a:ext uri="{FF2B5EF4-FFF2-40B4-BE49-F238E27FC236}">
                <a16:creationId xmlns:a16="http://schemas.microsoft.com/office/drawing/2014/main" id="{64436303-E1A9-44C6-DA22-211E9EDB93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2965531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114096E-C51B-FCFB-97A2-32BE1B1E7516}"/>
              </a:ext>
            </a:extLst>
          </p:cNvPr>
          <p:cNvSpPr>
            <a:spLocks noGrp="1"/>
          </p:cNvSpPr>
          <p:nvPr>
            <p:ph type="title"/>
          </p:nvPr>
        </p:nvSpPr>
        <p:spPr/>
        <p:txBody>
          <a:bodyPr/>
          <a:lstStyle/>
          <a:p>
            <a:r>
              <a:rPr lang="nb-NO" dirty="0"/>
              <a:t>Å oppdatere </a:t>
            </a:r>
            <a:r>
              <a:rPr lang="nb-NO" dirty="0" err="1"/>
              <a:t>spillvinduet</a:t>
            </a:r>
            <a:r>
              <a:rPr lang="nb-NO" dirty="0"/>
              <a:t> i spill-loopen</a:t>
            </a:r>
          </a:p>
        </p:txBody>
      </p:sp>
      <p:sp>
        <p:nvSpPr>
          <p:cNvPr id="3" name="Plassholder for innhold 2">
            <a:extLst>
              <a:ext uri="{FF2B5EF4-FFF2-40B4-BE49-F238E27FC236}">
                <a16:creationId xmlns:a16="http://schemas.microsoft.com/office/drawing/2014/main" id="{E310A19B-89EA-217E-4D69-464DF170D282}"/>
              </a:ext>
            </a:extLst>
          </p:cNvPr>
          <p:cNvSpPr>
            <a:spLocks noGrp="1"/>
          </p:cNvSpPr>
          <p:nvPr>
            <p:ph idx="1"/>
          </p:nvPr>
        </p:nvSpPr>
        <p:spPr>
          <a:xfrm>
            <a:off x="838200" y="1825625"/>
            <a:ext cx="5515100" cy="4351338"/>
          </a:xfrm>
        </p:spPr>
        <p:txBody>
          <a:bodyPr>
            <a:normAutofit/>
          </a:bodyPr>
          <a:lstStyle/>
          <a:p>
            <a:pPr marL="0" indent="0">
              <a:buNone/>
            </a:pPr>
            <a:r>
              <a:rPr lang="nb-NO" dirty="0"/>
              <a:t>Utgangspunkt:</a:t>
            </a:r>
          </a:p>
          <a:p>
            <a:pPr marL="0" indent="0">
              <a:buNone/>
            </a:pPr>
            <a:r>
              <a:rPr lang="nb-NO" dirty="0"/>
              <a:t>En </a:t>
            </a:r>
            <a:r>
              <a:rPr lang="nb-NO" dirty="0" err="1"/>
              <a:t>spillløkke</a:t>
            </a:r>
            <a:r>
              <a:rPr lang="nb-NO" dirty="0"/>
              <a:t> som oppdaterer spillet.</a:t>
            </a:r>
          </a:p>
          <a:p>
            <a:pPr marL="0" indent="0">
              <a:buNone/>
            </a:pPr>
            <a:r>
              <a:rPr lang="nb-NO" dirty="0"/>
              <a:t>	</a:t>
            </a:r>
            <a:r>
              <a:rPr lang="nb-NO" sz="2400" dirty="0"/>
              <a:t>Denne arbeider så fort den kan!</a:t>
            </a:r>
          </a:p>
          <a:p>
            <a:pPr marL="0" indent="0">
              <a:buNone/>
            </a:pPr>
            <a:r>
              <a:rPr lang="nb-NO" sz="2400" dirty="0"/>
              <a:t>	</a:t>
            </a:r>
            <a:r>
              <a:rPr lang="nb-NO" sz="2400" dirty="0">
                <a:sym typeface="Wingdings" panose="05000000000000000000" pitchFamily="2" charset="2"/>
              </a:rPr>
              <a:t>Mer arbeid  tregere spill!</a:t>
            </a:r>
          </a:p>
          <a:p>
            <a:pPr marL="0" indent="0">
              <a:buNone/>
            </a:pPr>
            <a:r>
              <a:rPr lang="nb-NO" sz="2400" dirty="0"/>
              <a:t>Vi ønsker at den alltid tar like mye tid, på å oppdatere spillet.	</a:t>
            </a:r>
          </a:p>
          <a:p>
            <a:pPr marL="0" indent="0">
              <a:buNone/>
            </a:pPr>
            <a:r>
              <a:rPr lang="nb-NO" sz="2400" dirty="0"/>
              <a:t>Hvor ofte </a:t>
            </a:r>
            <a:r>
              <a:rPr lang="nb-NO" sz="2400" dirty="0" err="1"/>
              <a:t>spillvinduet</a:t>
            </a:r>
            <a:r>
              <a:rPr lang="nb-NO" sz="2400" dirty="0"/>
              <a:t> oppdateres</a:t>
            </a:r>
          </a:p>
          <a:p>
            <a:pPr marL="0" indent="0">
              <a:buNone/>
            </a:pPr>
            <a:r>
              <a:rPr lang="nb-NO" sz="2400" dirty="0"/>
              <a:t>	</a:t>
            </a:r>
            <a:r>
              <a:rPr lang="nb-NO" sz="2400" dirty="0">
                <a:sym typeface="Wingdings" panose="05000000000000000000" pitchFamily="2" charset="2"/>
              </a:rPr>
              <a:t> </a:t>
            </a:r>
            <a:r>
              <a:rPr lang="nb-NO" sz="2400" dirty="0" err="1">
                <a:sym typeface="Wingdings" panose="05000000000000000000" pitchFamily="2" charset="2"/>
              </a:rPr>
              <a:t>fps</a:t>
            </a:r>
            <a:r>
              <a:rPr lang="nb-NO" sz="2400" dirty="0">
                <a:sym typeface="Wingdings" panose="05000000000000000000" pitchFamily="2" charset="2"/>
              </a:rPr>
              <a:t> </a:t>
            </a:r>
            <a:r>
              <a:rPr lang="nb-NO" sz="2400" i="1" dirty="0" err="1">
                <a:sym typeface="Wingdings" panose="05000000000000000000" pitchFamily="2" charset="2"/>
              </a:rPr>
              <a:t>frames</a:t>
            </a:r>
            <a:r>
              <a:rPr lang="nb-NO" sz="2400" i="1" dirty="0">
                <a:sym typeface="Wingdings" panose="05000000000000000000" pitchFamily="2" charset="2"/>
              </a:rPr>
              <a:t> per </a:t>
            </a:r>
            <a:r>
              <a:rPr lang="nb-NO" sz="2400" i="1" dirty="0" err="1">
                <a:sym typeface="Wingdings" panose="05000000000000000000" pitchFamily="2" charset="2"/>
              </a:rPr>
              <a:t>second</a:t>
            </a:r>
            <a:endParaRPr lang="nb-NO" sz="2400" dirty="0"/>
          </a:p>
          <a:p>
            <a:pPr marL="0" indent="0">
              <a:buNone/>
            </a:pPr>
            <a:r>
              <a:rPr lang="nb-NO" dirty="0"/>
              <a:t>		</a:t>
            </a:r>
          </a:p>
          <a:p>
            <a:endParaRPr lang="nb-NO" dirty="0"/>
          </a:p>
        </p:txBody>
      </p:sp>
      <p:sp>
        <p:nvSpPr>
          <p:cNvPr id="8" name="TekstSylinder 7">
            <a:extLst>
              <a:ext uri="{FF2B5EF4-FFF2-40B4-BE49-F238E27FC236}">
                <a16:creationId xmlns:a16="http://schemas.microsoft.com/office/drawing/2014/main" id="{35C6ACDE-011B-40BE-D9D2-71C25A3FE49F}"/>
              </a:ext>
            </a:extLst>
          </p:cNvPr>
          <p:cNvSpPr txBox="1"/>
          <p:nvPr/>
        </p:nvSpPr>
        <p:spPr>
          <a:xfrm>
            <a:off x="5766461" y="1470764"/>
            <a:ext cx="6097978" cy="5078313"/>
          </a:xfrm>
          <a:prstGeom prst="rect">
            <a:avLst/>
          </a:prstGeom>
          <a:noFill/>
        </p:spPr>
        <p:txBody>
          <a:bodyPr wrap="square">
            <a:spAutoFit/>
          </a:bodyPr>
          <a:lstStyle/>
          <a:p>
            <a:r>
              <a:rPr lang="nb-NO" b="0" dirty="0">
                <a:solidFill>
                  <a:srgbClr val="008000"/>
                </a:solidFill>
                <a:effectLst/>
                <a:latin typeface="Consolas" panose="020B0609020204030204" pitchFamily="49" charset="0"/>
              </a:rPr>
              <a:t># Gjenta helt til brukeren lukker vinduet</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True</a:t>
            </a:r>
            <a:endParaRPr lang="nb-NO" b="0" dirty="0">
              <a:solidFill>
                <a:srgbClr val="000000"/>
              </a:solidFill>
              <a:effectLst/>
              <a:latin typeface="Consolas" panose="020B0609020204030204" pitchFamily="49" charset="0"/>
            </a:endParaRPr>
          </a:p>
          <a:p>
            <a:r>
              <a:rPr lang="nb-NO" b="0" dirty="0" err="1">
                <a:solidFill>
                  <a:srgbClr val="AF00DB"/>
                </a:solidFill>
                <a:effectLst/>
                <a:latin typeface="Consolas" panose="020B0609020204030204" pitchFamily="49" charset="0"/>
              </a:rPr>
              <a:t>while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Sjekker om brukeren har lukket vinduet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for</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in</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type</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QUIT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False</a:t>
            </a:r>
            <a:endParaRPr lang="nb-NO" b="0" dirty="0">
              <a:solidFill>
                <a:srgbClr val="000000"/>
              </a:solidFill>
              <a:effectLst/>
              <a:latin typeface="Consolas" panose="020B0609020204030204" pitchFamily="49" charset="0"/>
            </a:endParaRP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Farger bakgrunnen lyseblå</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fill</a:t>
            </a:r>
            <a:r>
              <a:rPr lang="nb-NO" b="0" dirty="0">
                <a:solidFill>
                  <a:srgbClr val="000000"/>
                </a:solidFill>
                <a:effectLst/>
                <a:latin typeface="Consolas" panose="020B0609020204030204" pitchFamily="49" charset="0"/>
              </a:rPr>
              <a:t>((</a:t>
            </a:r>
            <a:r>
              <a:rPr lang="nb-NO" b="0" dirty="0">
                <a:solidFill>
                  <a:srgbClr val="098658"/>
                </a:solidFill>
                <a:effectLst/>
                <a:latin typeface="Consolas" panose="020B0609020204030204" pitchFamily="49" charset="0"/>
              </a:rPr>
              <a:t>135</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206</a:t>
            </a:r>
            <a:r>
              <a:rPr lang="nb-NO" b="0" dirty="0">
                <a:solidFill>
                  <a:srgbClr val="000000"/>
                </a:solidFill>
                <a:effectLst/>
                <a:latin typeface="Consolas" panose="020B0609020204030204" pitchFamily="49" charset="0"/>
              </a:rPr>
              <a:t>, </a:t>
            </a:r>
            <a:r>
              <a:rPr lang="nb-NO" b="0" dirty="0">
                <a:solidFill>
                  <a:srgbClr val="098658"/>
                </a:solidFill>
                <a:effectLst/>
                <a:latin typeface="Consolas" panose="020B0609020204030204" pitchFamily="49" charset="0"/>
              </a:rPr>
              <a:t>235</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Tegner og flytter ballen</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ball</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tegn</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ball</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flytt</a:t>
            </a:r>
            <a:r>
              <a:rPr lang="nb-NO" b="0" dirty="0">
                <a:solidFill>
                  <a:srgbClr val="000000"/>
                </a:solidFill>
                <a:effectLst/>
                <a:latin typeface="Consolas" panose="020B0609020204030204" pitchFamily="49" charset="0"/>
              </a:rPr>
              <a:t>()</a:t>
            </a:r>
          </a:p>
          <a:p>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Oppdaterer alt innholdet i vinduet</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display</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flip</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62870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2914B0-9F6D-C598-DB3A-FA365CAB9381}"/>
              </a:ext>
            </a:extLst>
          </p:cNvPr>
          <p:cNvSpPr>
            <a:spLocks noGrp="1"/>
          </p:cNvSpPr>
          <p:nvPr>
            <p:ph type="title"/>
          </p:nvPr>
        </p:nvSpPr>
        <p:spPr/>
        <p:txBody>
          <a:bodyPr/>
          <a:lstStyle/>
          <a:p>
            <a:r>
              <a:rPr lang="nb-NO" dirty="0"/>
              <a:t>Vi bruker en klokke for å holde styr på hvor ofte spillet oppdaterer seg.</a:t>
            </a:r>
          </a:p>
        </p:txBody>
      </p:sp>
      <p:sp>
        <p:nvSpPr>
          <p:cNvPr id="3" name="Plassholder for innhold 2">
            <a:extLst>
              <a:ext uri="{FF2B5EF4-FFF2-40B4-BE49-F238E27FC236}">
                <a16:creationId xmlns:a16="http://schemas.microsoft.com/office/drawing/2014/main" id="{27DEB104-CC9C-BA75-0C3C-2FF7D53A5B07}"/>
              </a:ext>
            </a:extLst>
          </p:cNvPr>
          <p:cNvSpPr>
            <a:spLocks noGrp="1"/>
          </p:cNvSpPr>
          <p:nvPr>
            <p:ph idx="1"/>
          </p:nvPr>
        </p:nvSpPr>
        <p:spPr>
          <a:xfrm>
            <a:off x="838200" y="1825625"/>
            <a:ext cx="4161312" cy="4351338"/>
          </a:xfrm>
        </p:spPr>
        <p:txBody>
          <a:bodyPr/>
          <a:lstStyle/>
          <a:p>
            <a:r>
              <a:rPr lang="nb-NO" dirty="0" err="1"/>
              <a:t>Pygame.time.clock</a:t>
            </a:r>
            <a:endParaRPr lang="nb-NO" dirty="0"/>
          </a:p>
          <a:p>
            <a:endParaRPr lang="nb-NO" dirty="0"/>
          </a:p>
          <a:p>
            <a:pPr marL="0" indent="0">
              <a:buNone/>
            </a:pPr>
            <a:r>
              <a:rPr lang="nb-NO" dirty="0"/>
              <a:t>Før spill-loop:</a:t>
            </a:r>
          </a:p>
          <a:p>
            <a:pPr marL="0" indent="0">
              <a:buNone/>
            </a:pPr>
            <a:r>
              <a:rPr lang="nb-NO" dirty="0"/>
              <a:t>I spill-loop:</a:t>
            </a:r>
          </a:p>
          <a:p>
            <a:pPr marL="0" indent="0">
              <a:buNone/>
            </a:pPr>
            <a:endParaRPr lang="nb-NO" dirty="0"/>
          </a:p>
          <a:p>
            <a:pPr marL="0" indent="0">
              <a:buNone/>
            </a:pPr>
            <a:r>
              <a:rPr lang="nb-NO" dirty="0" err="1"/>
              <a:t>Vikitg</a:t>
            </a:r>
            <a:r>
              <a:rPr lang="nb-NO" dirty="0"/>
              <a:t>: </a:t>
            </a:r>
          </a:p>
          <a:p>
            <a:pPr marL="0" indent="0">
              <a:buNone/>
            </a:pPr>
            <a:r>
              <a:rPr lang="nb-NO" sz="2000" b="0" dirty="0" err="1">
                <a:solidFill>
                  <a:srgbClr val="001080"/>
                </a:solidFill>
                <a:effectLst/>
                <a:latin typeface="Consolas" panose="020B0609020204030204" pitchFamily="49" charset="0"/>
              </a:rPr>
              <a:t>clock</a:t>
            </a:r>
            <a:r>
              <a:rPr lang="nb-NO" sz="2000" b="0" dirty="0" err="1">
                <a:solidFill>
                  <a:srgbClr val="000000"/>
                </a:solidFill>
                <a:effectLst/>
                <a:latin typeface="Consolas" panose="020B0609020204030204" pitchFamily="49" charset="0"/>
              </a:rPr>
              <a:t>.</a:t>
            </a:r>
            <a:r>
              <a:rPr lang="nb-NO" sz="2000" b="0" dirty="0" err="1">
                <a:solidFill>
                  <a:srgbClr val="795E26"/>
                </a:solidFill>
                <a:effectLst/>
                <a:latin typeface="Consolas" panose="020B0609020204030204" pitchFamily="49" charset="0"/>
              </a:rPr>
              <a:t>tick</a:t>
            </a:r>
            <a:r>
              <a:rPr lang="nb-NO" sz="2000" b="0" dirty="0">
                <a:solidFill>
                  <a:srgbClr val="000000"/>
                </a:solidFill>
                <a:effectLst/>
                <a:latin typeface="Consolas" panose="020B0609020204030204" pitchFamily="49" charset="0"/>
              </a:rPr>
              <a:t>(</a:t>
            </a:r>
            <a:r>
              <a:rPr lang="nb-NO" sz="2000" b="0" dirty="0">
                <a:solidFill>
                  <a:srgbClr val="0070C1"/>
                </a:solidFill>
                <a:effectLst/>
                <a:latin typeface="Consolas" panose="020B0609020204030204" pitchFamily="49" charset="0"/>
              </a:rPr>
              <a:t>FPS</a:t>
            </a:r>
            <a:r>
              <a:rPr lang="nb-NO" sz="2000" b="0" dirty="0">
                <a:solidFill>
                  <a:srgbClr val="000000"/>
                </a:solidFill>
                <a:effectLst/>
                <a:latin typeface="Consolas" panose="020B0609020204030204" pitchFamily="49" charset="0"/>
              </a:rPr>
              <a:t>) bør kalles hver </a:t>
            </a:r>
            <a:r>
              <a:rPr lang="nb-NO" sz="2000" b="0" dirty="0" err="1">
                <a:solidFill>
                  <a:srgbClr val="000000"/>
                </a:solidFill>
                <a:effectLst/>
                <a:latin typeface="Consolas" panose="020B0609020204030204" pitchFamily="49" charset="0"/>
              </a:rPr>
              <a:t>spilløkke</a:t>
            </a:r>
            <a:r>
              <a:rPr lang="nb-NO" sz="2000" b="0" dirty="0">
                <a:solidFill>
                  <a:srgbClr val="000000"/>
                </a:solidFill>
                <a:effectLst/>
                <a:latin typeface="Consolas" panose="020B0609020204030204" pitchFamily="49" charset="0"/>
              </a:rPr>
              <a:t>. Hindrer </a:t>
            </a:r>
            <a:r>
              <a:rPr lang="nb-NO" sz="2000" b="0" dirty="0" err="1">
                <a:solidFill>
                  <a:srgbClr val="000000"/>
                </a:solidFill>
                <a:effectLst/>
                <a:latin typeface="Consolas" panose="020B0609020204030204" pitchFamily="49" charset="0"/>
              </a:rPr>
              <a:t>while</a:t>
            </a:r>
            <a:r>
              <a:rPr lang="nb-NO" sz="2000" b="0" dirty="0">
                <a:solidFill>
                  <a:srgbClr val="000000"/>
                </a:solidFill>
                <a:effectLst/>
                <a:latin typeface="Consolas" panose="020B0609020204030204" pitchFamily="49" charset="0"/>
              </a:rPr>
              <a:t> løkka i å fortsette til 1/FPS sekunder har gått. </a:t>
            </a:r>
          </a:p>
          <a:p>
            <a:pPr marL="0" indent="0">
              <a:buNone/>
            </a:pPr>
            <a:endParaRPr lang="nb-NO" dirty="0"/>
          </a:p>
        </p:txBody>
      </p:sp>
      <p:sp>
        <p:nvSpPr>
          <p:cNvPr id="5" name="TekstSylinder 4">
            <a:extLst>
              <a:ext uri="{FF2B5EF4-FFF2-40B4-BE49-F238E27FC236}">
                <a16:creationId xmlns:a16="http://schemas.microsoft.com/office/drawing/2014/main" id="{B1A29DA4-4E3B-A544-AC83-9DAAF0BAC86C}"/>
              </a:ext>
            </a:extLst>
          </p:cNvPr>
          <p:cNvSpPr txBox="1"/>
          <p:nvPr/>
        </p:nvSpPr>
        <p:spPr>
          <a:xfrm>
            <a:off x="4889667" y="1825625"/>
            <a:ext cx="6097978" cy="1200329"/>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#Oppretter en klokke til spillet definerer FPS</a:t>
            </a:r>
            <a:endParaRPr lang="nb-NO" b="0" dirty="0">
              <a:solidFill>
                <a:srgbClr val="000000"/>
              </a:solidFill>
              <a:effectLst/>
              <a:latin typeface="Consolas" panose="020B0609020204030204" pitchFamily="49" charset="0"/>
            </a:endParaRPr>
          </a:p>
          <a:p>
            <a:r>
              <a:rPr lang="nb-NO" b="0" dirty="0">
                <a:solidFill>
                  <a:srgbClr val="0070C1"/>
                </a:solidFill>
                <a:effectLst/>
                <a:latin typeface="Consolas" panose="020B0609020204030204" pitchFamily="49" charset="0"/>
              </a:rPr>
              <a:t>FPS</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60</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clock</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time</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Clock</a:t>
            </a:r>
            <a:r>
              <a:rPr lang="nb-NO" b="0" dirty="0">
                <a:solidFill>
                  <a:srgbClr val="000000"/>
                </a:solidFill>
                <a:effectLst/>
                <a:latin typeface="Consolas" panose="020B0609020204030204" pitchFamily="49" charset="0"/>
              </a:rPr>
              <a:t>() </a:t>
            </a:r>
          </a:p>
        </p:txBody>
      </p:sp>
      <p:sp>
        <p:nvSpPr>
          <p:cNvPr id="7" name="TekstSylinder 6">
            <a:extLst>
              <a:ext uri="{FF2B5EF4-FFF2-40B4-BE49-F238E27FC236}">
                <a16:creationId xmlns:a16="http://schemas.microsoft.com/office/drawing/2014/main" id="{C65F6DC3-F2D1-0C56-AC66-19123D62E14A}"/>
              </a:ext>
            </a:extLst>
          </p:cNvPr>
          <p:cNvSpPr txBox="1"/>
          <p:nvPr/>
        </p:nvSpPr>
        <p:spPr>
          <a:xfrm>
            <a:off x="4889667" y="3302952"/>
            <a:ext cx="6097978" cy="1754326"/>
          </a:xfrm>
          <a:prstGeom prst="rect">
            <a:avLst/>
          </a:prstGeom>
          <a:noFill/>
        </p:spPr>
        <p:txBody>
          <a:bodyPr wrap="square">
            <a:spAutoFit/>
          </a:bodyPr>
          <a:lstStyle/>
          <a:p>
            <a:r>
              <a:rPr lang="nb-NO" b="0" dirty="0" err="1">
                <a:solidFill>
                  <a:srgbClr val="AF00DB"/>
                </a:solidFill>
                <a:effectLst/>
                <a:latin typeface="Consolas" panose="020B0609020204030204" pitchFamily="49" charset="0"/>
              </a:rPr>
              <a:t>while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Vi begrenser oppdateringsraten til FPS</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clock</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tick</a:t>
            </a:r>
            <a:r>
              <a:rPr lang="nb-NO" b="0" dirty="0">
                <a:solidFill>
                  <a:srgbClr val="000000"/>
                </a:solidFill>
                <a:effectLst/>
                <a:latin typeface="Consolas" panose="020B0609020204030204" pitchFamily="49" charset="0"/>
              </a:rPr>
              <a:t>(</a:t>
            </a:r>
            <a:r>
              <a:rPr lang="nb-NO" b="0" dirty="0">
                <a:solidFill>
                  <a:srgbClr val="0070C1"/>
                </a:solidFill>
                <a:effectLst/>
                <a:latin typeface="Consolas" panose="020B0609020204030204" pitchFamily="49" charset="0"/>
              </a:rPr>
              <a:t>FPS</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For  skrive ut gjennomsnitt av ti siste FPS:</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clock</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get_fps</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98668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2914B0-9F6D-C598-DB3A-FA365CAB9381}"/>
              </a:ext>
            </a:extLst>
          </p:cNvPr>
          <p:cNvSpPr>
            <a:spLocks noGrp="1"/>
          </p:cNvSpPr>
          <p:nvPr>
            <p:ph type="title"/>
          </p:nvPr>
        </p:nvSpPr>
        <p:spPr/>
        <p:txBody>
          <a:bodyPr/>
          <a:lstStyle/>
          <a:p>
            <a:r>
              <a:rPr lang="nb-NO" dirty="0"/>
              <a:t>Oppgave:	</a:t>
            </a:r>
            <a:r>
              <a:rPr lang="nb-NO" sz="3600" dirty="0"/>
              <a:t>Sett inn en klokke på et spill du har lagd. Og begrens spillet til 60 FPS</a:t>
            </a:r>
            <a:endParaRPr lang="nb-NO" dirty="0"/>
          </a:p>
        </p:txBody>
      </p:sp>
      <p:sp>
        <p:nvSpPr>
          <p:cNvPr id="3" name="Plassholder for innhold 2">
            <a:extLst>
              <a:ext uri="{FF2B5EF4-FFF2-40B4-BE49-F238E27FC236}">
                <a16:creationId xmlns:a16="http://schemas.microsoft.com/office/drawing/2014/main" id="{27DEB104-CC9C-BA75-0C3C-2FF7D53A5B07}"/>
              </a:ext>
            </a:extLst>
          </p:cNvPr>
          <p:cNvSpPr>
            <a:spLocks noGrp="1"/>
          </p:cNvSpPr>
          <p:nvPr>
            <p:ph idx="1"/>
          </p:nvPr>
        </p:nvSpPr>
        <p:spPr>
          <a:xfrm>
            <a:off x="383971" y="1825625"/>
            <a:ext cx="4971800" cy="4351338"/>
          </a:xfrm>
        </p:spPr>
        <p:txBody>
          <a:bodyPr>
            <a:normAutofit/>
          </a:bodyPr>
          <a:lstStyle/>
          <a:p>
            <a:pPr marL="0" indent="0">
              <a:buNone/>
            </a:pPr>
            <a:r>
              <a:rPr lang="nb-NO" dirty="0"/>
              <a:t>Oppgave 1: </a:t>
            </a:r>
          </a:p>
          <a:p>
            <a:pPr marL="0" indent="0">
              <a:buNone/>
            </a:pPr>
            <a:r>
              <a:rPr lang="nb-NO" dirty="0"/>
              <a:t>	Går spillet raskere eller tregere på 60fps?</a:t>
            </a:r>
          </a:p>
          <a:p>
            <a:pPr marL="0" indent="0">
              <a:buNone/>
            </a:pPr>
            <a:r>
              <a:rPr lang="nb-NO" dirty="0"/>
              <a:t>Oppgave 2:</a:t>
            </a:r>
          </a:p>
          <a:p>
            <a:pPr marL="0" indent="0">
              <a:buNone/>
            </a:pPr>
            <a:r>
              <a:rPr lang="nb-NO" dirty="0"/>
              <a:t>	Hvordan endrer </a:t>
            </a:r>
            <a:r>
              <a:rPr lang="nb-NO" dirty="0" err="1"/>
              <a:t>fps</a:t>
            </a:r>
            <a:r>
              <a:rPr lang="nb-NO" dirty="0"/>
              <a:t> seg? </a:t>
            </a:r>
          </a:p>
          <a:p>
            <a:pPr marL="0" indent="0">
              <a:buNone/>
            </a:pPr>
            <a:r>
              <a:rPr lang="nb-NO" dirty="0"/>
              <a:t>Oppgave 2:</a:t>
            </a:r>
          </a:p>
          <a:p>
            <a:pPr marL="0" indent="0">
              <a:buNone/>
            </a:pPr>
            <a:r>
              <a:rPr lang="nb-NO" dirty="0"/>
              <a:t>	Om du ikke setter </a:t>
            </a:r>
            <a:r>
              <a:rPr lang="nb-NO" dirty="0" err="1"/>
              <a:t>tick</a:t>
            </a:r>
            <a:r>
              <a:rPr lang="nb-NO" dirty="0"/>
              <a:t> , hvilken </a:t>
            </a:r>
            <a:r>
              <a:rPr lang="nb-NO" dirty="0" err="1"/>
              <a:t>fps</a:t>
            </a:r>
            <a:r>
              <a:rPr lang="nb-NO" dirty="0"/>
              <a:t> har spillet «naturlig»?</a:t>
            </a:r>
          </a:p>
        </p:txBody>
      </p:sp>
      <p:sp>
        <p:nvSpPr>
          <p:cNvPr id="5" name="TekstSylinder 4">
            <a:extLst>
              <a:ext uri="{FF2B5EF4-FFF2-40B4-BE49-F238E27FC236}">
                <a16:creationId xmlns:a16="http://schemas.microsoft.com/office/drawing/2014/main" id="{B1A29DA4-4E3B-A544-AC83-9DAAF0BAC86C}"/>
              </a:ext>
            </a:extLst>
          </p:cNvPr>
          <p:cNvSpPr txBox="1"/>
          <p:nvPr/>
        </p:nvSpPr>
        <p:spPr>
          <a:xfrm>
            <a:off x="4889667" y="1825625"/>
            <a:ext cx="6097978" cy="1200329"/>
          </a:xfrm>
          <a:prstGeom prst="rect">
            <a:avLst/>
          </a:prstGeom>
          <a:noFill/>
        </p:spPr>
        <p:txBody>
          <a:bodyPr wrap="square">
            <a:spAutoFit/>
          </a:bodyPr>
          <a:lstStyle/>
          <a:p>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#Oppretter en klokke til spillet definerer FPS</a:t>
            </a:r>
            <a:endParaRPr lang="nb-NO" b="0" dirty="0">
              <a:solidFill>
                <a:srgbClr val="000000"/>
              </a:solidFill>
              <a:effectLst/>
              <a:latin typeface="Consolas" panose="020B0609020204030204" pitchFamily="49" charset="0"/>
            </a:endParaRPr>
          </a:p>
          <a:p>
            <a:r>
              <a:rPr lang="nb-NO" b="0" dirty="0">
                <a:solidFill>
                  <a:srgbClr val="0070C1"/>
                </a:solidFill>
                <a:effectLst/>
                <a:latin typeface="Consolas" panose="020B0609020204030204" pitchFamily="49" charset="0"/>
              </a:rPr>
              <a:t>FPS</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60</a:t>
            </a:r>
            <a:endParaRPr lang="nb-NO" b="0" dirty="0">
              <a:solidFill>
                <a:srgbClr val="000000"/>
              </a:solidFill>
              <a:effectLst/>
              <a:latin typeface="Consolas" panose="020B0609020204030204" pitchFamily="49" charset="0"/>
            </a:endParaRPr>
          </a:p>
          <a:p>
            <a:r>
              <a:rPr lang="nb-NO" b="0" dirty="0" err="1">
                <a:solidFill>
                  <a:srgbClr val="001080"/>
                </a:solidFill>
                <a:effectLst/>
                <a:latin typeface="Consolas" panose="020B0609020204030204" pitchFamily="49" charset="0"/>
              </a:rPr>
              <a:t>clock</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time</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Clock</a:t>
            </a:r>
            <a:r>
              <a:rPr lang="nb-NO" b="0" dirty="0">
                <a:solidFill>
                  <a:srgbClr val="000000"/>
                </a:solidFill>
                <a:effectLst/>
                <a:latin typeface="Consolas" panose="020B0609020204030204" pitchFamily="49" charset="0"/>
              </a:rPr>
              <a:t>() </a:t>
            </a:r>
          </a:p>
        </p:txBody>
      </p:sp>
      <p:sp>
        <p:nvSpPr>
          <p:cNvPr id="7" name="TekstSylinder 6">
            <a:extLst>
              <a:ext uri="{FF2B5EF4-FFF2-40B4-BE49-F238E27FC236}">
                <a16:creationId xmlns:a16="http://schemas.microsoft.com/office/drawing/2014/main" id="{C65F6DC3-F2D1-0C56-AC66-19123D62E14A}"/>
              </a:ext>
            </a:extLst>
          </p:cNvPr>
          <p:cNvSpPr txBox="1"/>
          <p:nvPr/>
        </p:nvSpPr>
        <p:spPr>
          <a:xfrm>
            <a:off x="4889667" y="3302952"/>
            <a:ext cx="6097978" cy="1754326"/>
          </a:xfrm>
          <a:prstGeom prst="rect">
            <a:avLst/>
          </a:prstGeom>
          <a:noFill/>
        </p:spPr>
        <p:txBody>
          <a:bodyPr wrap="square">
            <a:spAutoFit/>
          </a:bodyPr>
          <a:lstStyle/>
          <a:p>
            <a:r>
              <a:rPr lang="nb-NO" b="0" dirty="0" err="1">
                <a:solidFill>
                  <a:srgbClr val="AF00DB"/>
                </a:solidFill>
                <a:effectLst/>
                <a:latin typeface="Consolas" panose="020B0609020204030204" pitchFamily="49" charset="0"/>
              </a:rPr>
              <a:t>while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Vi begrenser oppdateringsraten til FPS</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clock</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tick</a:t>
            </a:r>
            <a:r>
              <a:rPr lang="nb-NO" b="0" dirty="0">
                <a:solidFill>
                  <a:srgbClr val="000000"/>
                </a:solidFill>
                <a:effectLst/>
                <a:latin typeface="Consolas" panose="020B0609020204030204" pitchFamily="49" charset="0"/>
              </a:rPr>
              <a:t>(</a:t>
            </a:r>
            <a:r>
              <a:rPr lang="nb-NO" b="0" dirty="0">
                <a:solidFill>
                  <a:srgbClr val="0070C1"/>
                </a:solidFill>
                <a:effectLst/>
                <a:latin typeface="Consolas" panose="020B0609020204030204" pitchFamily="49" charset="0"/>
              </a:rPr>
              <a:t>FPS</a:t>
            </a:r>
            <a:r>
              <a:rPr lang="nb-NO" b="0" dirty="0">
                <a:solidFill>
                  <a:srgbClr val="000000"/>
                </a:solidFill>
                <a:effectLst/>
                <a:latin typeface="Consolas" panose="020B0609020204030204" pitchFamily="49" charset="0"/>
              </a:rPr>
              <a:t>)</a:t>
            </a:r>
          </a:p>
          <a:p>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For  skrive ut gjennomsnitt av ti siste FPS:</a:t>
            </a:r>
            <a:endParaRPr lang="nb-NO" b="0" dirty="0">
              <a:solidFill>
                <a:srgbClr val="000000"/>
              </a:solidFill>
              <a:effectLst/>
              <a:latin typeface="Consolas" panose="020B0609020204030204" pitchFamily="49" charset="0"/>
            </a:endParaRPr>
          </a:p>
          <a:p>
            <a:r>
              <a:rPr lang="nb-NO" b="0" dirty="0">
                <a:solidFill>
                  <a:srgbClr val="000000"/>
                </a:solidFill>
                <a:effectLst/>
                <a:latin typeface="Consolas" panose="020B0609020204030204" pitchFamily="49" charset="0"/>
              </a:rPr>
              <a:t>    </a:t>
            </a:r>
            <a:r>
              <a:rPr lang="nb-NO" b="0" dirty="0" err="1">
                <a:solidFill>
                  <a:srgbClr val="795E26"/>
                </a:solidFill>
                <a:effectLst/>
                <a:latin typeface="Consolas" panose="020B0609020204030204" pitchFamily="49" charset="0"/>
              </a:rPr>
              <a:t>print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clock</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get_fps</a:t>
            </a:r>
            <a:r>
              <a:rPr lang="nb-NO"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51512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567D814-FC30-CA7D-EAEB-4CF5E7BC73A7}"/>
              </a:ext>
            </a:extLst>
          </p:cNvPr>
          <p:cNvGraphicFramePr/>
          <p:nvPr>
            <p:extLst>
              <p:ext uri="{D42A27DB-BD31-4B8C-83A1-F6EECF244321}">
                <p14:modId xmlns:p14="http://schemas.microsoft.com/office/powerpoint/2010/main" val="484989028"/>
              </p:ext>
            </p:extLst>
          </p:nvPr>
        </p:nvGraphicFramePr>
        <p:xfrm>
          <a:off x="1047750" y="2675731"/>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32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AD309385-BAC7-F792-6DD4-281EEA82B5D8}"/>
              </a:ext>
            </a:extLst>
          </p:cNvPr>
          <p:cNvSpPr>
            <a:spLocks noGrp="1"/>
          </p:cNvSpPr>
          <p:nvPr>
            <p:ph type="title"/>
          </p:nvPr>
        </p:nvSpPr>
        <p:spPr>
          <a:xfrm>
            <a:off x="648929" y="557190"/>
            <a:ext cx="5170852" cy="1671564"/>
          </a:xfrm>
        </p:spPr>
        <p:txBody>
          <a:bodyPr>
            <a:normAutofit/>
          </a:bodyPr>
          <a:lstStyle/>
          <a:p>
            <a:r>
              <a:rPr lang="nb-NO" sz="4000" dirty="0" err="1"/>
              <a:t>Pygame</a:t>
            </a:r>
            <a:endParaRPr lang="nb-NO" sz="4000" dirty="0"/>
          </a:p>
        </p:txBody>
      </p:sp>
      <p:sp>
        <p:nvSpPr>
          <p:cNvPr id="3" name="Plassholder for innhold 2">
            <a:extLst>
              <a:ext uri="{FF2B5EF4-FFF2-40B4-BE49-F238E27FC236}">
                <a16:creationId xmlns:a16="http://schemas.microsoft.com/office/drawing/2014/main" id="{9AE50C3C-29A7-1F75-EF92-3E47257F4B10}"/>
              </a:ext>
            </a:extLst>
          </p:cNvPr>
          <p:cNvSpPr>
            <a:spLocks noGrp="1"/>
          </p:cNvSpPr>
          <p:nvPr>
            <p:ph idx="1"/>
          </p:nvPr>
        </p:nvSpPr>
        <p:spPr>
          <a:xfrm>
            <a:off x="648930" y="2398030"/>
            <a:ext cx="5180245" cy="3731058"/>
          </a:xfrm>
        </p:spPr>
        <p:txBody>
          <a:bodyPr>
            <a:normAutofit/>
          </a:bodyPr>
          <a:lstStyle/>
          <a:p>
            <a:r>
              <a:rPr lang="nb-NO" sz="2000" dirty="0"/>
              <a:t>Et bibliotek for å lage spill i Python</a:t>
            </a:r>
          </a:p>
          <a:p>
            <a:r>
              <a:rPr lang="nb-NO" sz="2000" dirty="0"/>
              <a:t>Håndterer alt fra </a:t>
            </a:r>
          </a:p>
          <a:p>
            <a:pPr lvl="1"/>
            <a:r>
              <a:rPr lang="nb-NO" sz="1600" dirty="0"/>
              <a:t>Tegning av grafikk</a:t>
            </a:r>
          </a:p>
          <a:p>
            <a:pPr lvl="1"/>
            <a:r>
              <a:rPr lang="nb-NO" sz="1600" dirty="0"/>
              <a:t>Spill logikk</a:t>
            </a:r>
          </a:p>
          <a:p>
            <a:pPr lvl="1"/>
            <a:r>
              <a:rPr lang="nb-NO" sz="1600" dirty="0"/>
              <a:t>Avspilling av lyd</a:t>
            </a:r>
          </a:p>
          <a:p>
            <a:endParaRPr lang="nb-NO" sz="2000" dirty="0"/>
          </a:p>
          <a:p>
            <a:r>
              <a:rPr lang="nb-NO" sz="2000" dirty="0"/>
              <a:t>Det finns en </a:t>
            </a:r>
            <a:r>
              <a:rPr lang="nb-NO" sz="2000" dirty="0" err="1"/>
              <a:t>Pygame</a:t>
            </a:r>
            <a:r>
              <a:rPr lang="nb-NO" sz="2000" dirty="0"/>
              <a:t> 2, som er litt bedre om man skal lage  faktiske spill i Python.</a:t>
            </a:r>
          </a:p>
          <a:p>
            <a:endParaRPr lang="nb-NO" sz="2000" dirty="0"/>
          </a:p>
          <a:p>
            <a:r>
              <a:rPr lang="nb-NO" sz="2000" dirty="0"/>
              <a:t>Spillutviklere bruker ikke </a:t>
            </a:r>
            <a:r>
              <a:rPr lang="nb-NO" sz="2000" dirty="0" err="1"/>
              <a:t>Pygame</a:t>
            </a:r>
            <a:r>
              <a:rPr lang="nb-NO" sz="2000" dirty="0"/>
              <a:t> . . . 🤔</a:t>
            </a:r>
          </a:p>
        </p:txBody>
      </p:sp>
      <p:pic>
        <p:nvPicPr>
          <p:cNvPr id="3074" name="Picture 2" descr="5,509 Toolbox Drawing Images, Stock Photos &amp; Vectors | Shutterstock">
            <a:extLst>
              <a:ext uri="{FF2B5EF4-FFF2-40B4-BE49-F238E27FC236}">
                <a16:creationId xmlns:a16="http://schemas.microsoft.com/office/drawing/2014/main" id="{F1CFE5F6-795E-0226-68B4-BC9878126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 r="218" b="4946"/>
          <a:stretch/>
        </p:blipFill>
        <p:spPr bwMode="auto">
          <a:xfrm>
            <a:off x="6182944" y="557189"/>
            <a:ext cx="5170852" cy="55718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7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lassholder for innhold 4">
            <a:extLst>
              <a:ext uri="{FF2B5EF4-FFF2-40B4-BE49-F238E27FC236}">
                <a16:creationId xmlns:a16="http://schemas.microsoft.com/office/drawing/2014/main" id="{01800BED-E9CD-F7DE-225E-1AB975316FBB}"/>
              </a:ext>
            </a:extLst>
          </p:cNvPr>
          <p:cNvPicPr>
            <a:picLocks noGrp="1" noChangeAspect="1"/>
          </p:cNvPicPr>
          <p:nvPr>
            <p:ph idx="1"/>
          </p:nvPr>
        </p:nvPicPr>
        <p:blipFill rotWithShape="1">
          <a:blip r:embed="rId2"/>
          <a:srcRect t="3860" b="4"/>
          <a:stretch/>
        </p:blipFill>
        <p:spPr>
          <a:xfrm>
            <a:off x="20" y="1282"/>
            <a:ext cx="12191980" cy="6856718"/>
          </a:xfrm>
          <a:prstGeom prst="rect">
            <a:avLst/>
          </a:prstGeom>
        </p:spPr>
      </p:pic>
    </p:spTree>
    <p:extLst>
      <p:ext uri="{BB962C8B-B14F-4D97-AF65-F5344CB8AC3E}">
        <p14:creationId xmlns:p14="http://schemas.microsoft.com/office/powerpoint/2010/main" val="3296507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11496F-9608-5085-4D63-C79616B9C97B}"/>
              </a:ext>
            </a:extLst>
          </p:cNvPr>
          <p:cNvSpPr>
            <a:spLocks noGrp="1"/>
          </p:cNvSpPr>
          <p:nvPr>
            <p:ph type="title"/>
          </p:nvPr>
        </p:nvSpPr>
        <p:spPr/>
        <p:txBody>
          <a:bodyPr/>
          <a:lstStyle/>
          <a:p>
            <a:r>
              <a:rPr lang="nb-NO" dirty="0"/>
              <a:t>Overflater og </a:t>
            </a:r>
            <a:r>
              <a:rPr lang="nb-NO" dirty="0" err="1"/>
              <a:t>Rects</a:t>
            </a:r>
            <a:endParaRPr lang="nb-NO" dirty="0"/>
          </a:p>
        </p:txBody>
      </p:sp>
      <p:sp>
        <p:nvSpPr>
          <p:cNvPr id="3" name="Plassholder for innhold 2">
            <a:extLst>
              <a:ext uri="{FF2B5EF4-FFF2-40B4-BE49-F238E27FC236}">
                <a16:creationId xmlns:a16="http://schemas.microsoft.com/office/drawing/2014/main" id="{674C9DCB-985D-A0D5-2BD7-438B1AF8188F}"/>
              </a:ext>
            </a:extLst>
          </p:cNvPr>
          <p:cNvSpPr>
            <a:spLocks noGrp="1"/>
          </p:cNvSpPr>
          <p:nvPr>
            <p:ph idx="1"/>
          </p:nvPr>
        </p:nvSpPr>
        <p:spPr/>
        <p:txBody>
          <a:bodyPr/>
          <a:lstStyle/>
          <a:p>
            <a:pPr marL="0" indent="0">
              <a:buNone/>
            </a:pPr>
            <a:endParaRPr lang="nb-NO" dirty="0"/>
          </a:p>
          <a:p>
            <a:pPr marL="0" indent="0">
              <a:buNone/>
            </a:pPr>
            <a:endParaRPr lang="nb-NO" dirty="0"/>
          </a:p>
          <a:p>
            <a:pPr marL="0" indent="0">
              <a:buNone/>
            </a:pPr>
            <a:r>
              <a:rPr lang="nb-NO" dirty="0"/>
              <a:t>Lager et &lt;</a:t>
            </a:r>
            <a:r>
              <a:rPr lang="nb-NO" dirty="0" err="1"/>
              <a:t>class</a:t>
            </a:r>
            <a:r>
              <a:rPr lang="nb-NO" dirty="0"/>
              <a:t> '</a:t>
            </a:r>
            <a:r>
              <a:rPr lang="nb-NO" dirty="0" err="1"/>
              <a:t>pygame.Surface</a:t>
            </a:r>
            <a:r>
              <a:rPr lang="nb-NO" dirty="0"/>
              <a:t>’&gt; objekt.</a:t>
            </a:r>
          </a:p>
          <a:p>
            <a:pPr marL="0" indent="0">
              <a:buNone/>
            </a:pPr>
            <a:endParaRPr lang="nb-NO" dirty="0"/>
          </a:p>
          <a:p>
            <a:pPr marL="0" indent="0">
              <a:buNone/>
            </a:pPr>
            <a:r>
              <a:rPr lang="nb-NO" dirty="0"/>
              <a:t>Overflater er en klasse for å representere bilder.</a:t>
            </a:r>
          </a:p>
          <a:p>
            <a:pPr marL="0" indent="0">
              <a:buNone/>
            </a:pPr>
            <a:r>
              <a:rPr lang="nb-NO" dirty="0"/>
              <a:t>Vi kan legge en overflate oppå en annen med .</a:t>
            </a:r>
            <a:r>
              <a:rPr lang="nb-NO" dirty="0" err="1"/>
              <a:t>blit</a:t>
            </a:r>
            <a:r>
              <a:rPr lang="nb-NO" dirty="0"/>
              <a:t>()</a:t>
            </a:r>
          </a:p>
        </p:txBody>
      </p:sp>
      <p:sp>
        <p:nvSpPr>
          <p:cNvPr id="5" name="TekstSylinder 4">
            <a:extLst>
              <a:ext uri="{FF2B5EF4-FFF2-40B4-BE49-F238E27FC236}">
                <a16:creationId xmlns:a16="http://schemas.microsoft.com/office/drawing/2014/main" id="{F80E93E4-FE06-6A59-5314-A0E69D4B0C73}"/>
              </a:ext>
            </a:extLst>
          </p:cNvPr>
          <p:cNvSpPr txBox="1"/>
          <p:nvPr/>
        </p:nvSpPr>
        <p:spPr>
          <a:xfrm>
            <a:off x="1319420" y="2033057"/>
            <a:ext cx="7715250" cy="646331"/>
          </a:xfrm>
          <a:prstGeom prst="rect">
            <a:avLst/>
          </a:prstGeom>
          <a:noFill/>
        </p:spPr>
        <p:txBody>
          <a:bodyPr wrap="square">
            <a:spAutoFit/>
          </a:bodyPr>
          <a:lstStyle/>
          <a:p>
            <a:r>
              <a:rPr lang="nb-NO" b="0" dirty="0">
                <a:solidFill>
                  <a:srgbClr val="001080"/>
                </a:solidFill>
                <a:effectLst/>
                <a:latin typeface="Consolas" panose="020B0609020204030204" pitchFamily="49" charset="0"/>
              </a:rPr>
              <a:t>vindu</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display</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set_mode</a:t>
            </a:r>
            <a:r>
              <a:rPr lang="nb-NO" b="0" dirty="0">
                <a:solidFill>
                  <a:srgbClr val="000000"/>
                </a:solidFill>
                <a:effectLst/>
                <a:latin typeface="Consolas" panose="020B0609020204030204" pitchFamily="49" charset="0"/>
              </a:rPr>
              <a:t>([</a:t>
            </a:r>
            <a:r>
              <a:rPr lang="nb-NO" b="0" dirty="0">
                <a:solidFill>
                  <a:srgbClr val="0070C1"/>
                </a:solidFill>
                <a:effectLst/>
                <a:latin typeface="Consolas" panose="020B0609020204030204" pitchFamily="49" charset="0"/>
              </a:rPr>
              <a:t>VINDU_BREDDE</a:t>
            </a:r>
            <a:r>
              <a:rPr lang="nb-NO" b="0" dirty="0">
                <a:solidFill>
                  <a:srgbClr val="000000"/>
                </a:solidFill>
                <a:effectLst/>
                <a:latin typeface="Consolas" panose="020B0609020204030204" pitchFamily="49" charset="0"/>
              </a:rPr>
              <a:t>, </a:t>
            </a:r>
            <a:r>
              <a:rPr lang="nb-NO" b="0" dirty="0">
                <a:solidFill>
                  <a:srgbClr val="0070C1"/>
                </a:solidFill>
                <a:effectLst/>
                <a:latin typeface="Consolas" panose="020B0609020204030204" pitchFamily="49" charset="0"/>
              </a:rPr>
              <a:t>VINDU_HOYDE</a:t>
            </a:r>
            <a:r>
              <a:rPr lang="nb-NO" b="0" dirty="0">
                <a:solidFill>
                  <a:srgbClr val="000000"/>
                </a:solidFill>
                <a:effectLst/>
                <a:latin typeface="Consolas" panose="020B0609020204030204" pitchFamily="49" charset="0"/>
              </a:rPr>
              <a:t>])</a:t>
            </a:r>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
        <p:nvSpPr>
          <p:cNvPr id="7" name="TekstSylinder 6">
            <a:extLst>
              <a:ext uri="{FF2B5EF4-FFF2-40B4-BE49-F238E27FC236}">
                <a16:creationId xmlns:a16="http://schemas.microsoft.com/office/drawing/2014/main" id="{D6B653EA-2DA9-3260-B177-D45FB425E51D}"/>
              </a:ext>
            </a:extLst>
          </p:cNvPr>
          <p:cNvSpPr txBox="1"/>
          <p:nvPr/>
        </p:nvSpPr>
        <p:spPr>
          <a:xfrm>
            <a:off x="1687167" y="4954211"/>
            <a:ext cx="9186242" cy="923330"/>
          </a:xfrm>
          <a:prstGeom prst="rect">
            <a:avLst/>
          </a:prstGeom>
          <a:noFill/>
        </p:spPr>
        <p:txBody>
          <a:bodyPr wrap="square">
            <a:spAutoFit/>
          </a:bodyPr>
          <a:lstStyle/>
          <a:p>
            <a:r>
              <a:rPr lang="nb-NO" b="0" i="0" dirty="0" err="1">
                <a:solidFill>
                  <a:srgbClr val="000000"/>
                </a:solidFill>
                <a:effectLst/>
                <a:latin typeface="Courier New" panose="02070309020205020404" pitchFamily="49" charset="0"/>
              </a:rPr>
              <a:t>Surface.blit</a:t>
            </a:r>
            <a:r>
              <a:rPr lang="nb-NO" b="0" i="0" dirty="0">
                <a:solidFill>
                  <a:srgbClr val="000000"/>
                </a:solidFill>
                <a:effectLst/>
                <a:latin typeface="Courier New" panose="02070309020205020404" pitchFamily="49" charset="0"/>
              </a:rPr>
              <a:t>(</a:t>
            </a:r>
            <a:r>
              <a:rPr lang="nb-NO" b="0" i="0" dirty="0" err="1">
                <a:solidFill>
                  <a:srgbClr val="000000"/>
                </a:solidFill>
                <a:effectLst/>
                <a:latin typeface="Courier New" panose="02070309020205020404" pitchFamily="49" charset="0"/>
              </a:rPr>
              <a:t>source</a:t>
            </a:r>
            <a:r>
              <a:rPr lang="nb-NO" b="0" i="0" dirty="0">
                <a:solidFill>
                  <a:srgbClr val="000000"/>
                </a:solidFill>
                <a:effectLst/>
                <a:latin typeface="Courier New" panose="02070309020205020404" pitchFamily="49" charset="0"/>
              </a:rPr>
              <a:t>, </a:t>
            </a:r>
            <a:r>
              <a:rPr lang="nb-NO" b="0" i="0" dirty="0" err="1">
                <a:solidFill>
                  <a:srgbClr val="000000"/>
                </a:solidFill>
                <a:effectLst/>
                <a:latin typeface="Courier New" panose="02070309020205020404" pitchFamily="49" charset="0"/>
              </a:rPr>
              <a:t>dest</a:t>
            </a:r>
            <a:r>
              <a:rPr lang="nb-NO" b="0" i="0" dirty="0">
                <a:solidFill>
                  <a:srgbClr val="000000"/>
                </a:solidFill>
                <a:effectLst/>
                <a:latin typeface="Courier New" panose="02070309020205020404" pitchFamily="49" charset="0"/>
              </a:rPr>
              <a:t>, area=None, </a:t>
            </a:r>
            <a:r>
              <a:rPr lang="nb-NO" b="0" i="0" dirty="0" err="1">
                <a:solidFill>
                  <a:srgbClr val="000000"/>
                </a:solidFill>
                <a:effectLst/>
                <a:latin typeface="Courier New" panose="02070309020205020404" pitchFamily="49" charset="0"/>
              </a:rPr>
              <a:t>special_flags</a:t>
            </a:r>
            <a:r>
              <a:rPr lang="nb-NO" b="0" i="0" dirty="0">
                <a:solidFill>
                  <a:srgbClr val="000000"/>
                </a:solidFill>
                <a:effectLst/>
                <a:latin typeface="Courier New" panose="02070309020205020404" pitchFamily="49" charset="0"/>
              </a:rPr>
              <a:t>=0) -&gt; </a:t>
            </a:r>
            <a:r>
              <a:rPr lang="nb-NO" b="0" i="0" dirty="0" err="1">
                <a:solidFill>
                  <a:srgbClr val="000000"/>
                </a:solidFill>
                <a:effectLst/>
                <a:latin typeface="Courier New" panose="02070309020205020404" pitchFamily="49" charset="0"/>
              </a:rPr>
              <a:t>Rect</a:t>
            </a:r>
            <a:endParaRPr lang="nb-NO" b="0" i="0" dirty="0">
              <a:solidFill>
                <a:srgbClr val="000000"/>
              </a:solidFill>
              <a:effectLst/>
              <a:latin typeface="Courier New" panose="02070309020205020404" pitchFamily="49" charset="0"/>
            </a:endParaRPr>
          </a:p>
          <a:p>
            <a:endParaRPr lang="nb-NO" dirty="0">
              <a:solidFill>
                <a:srgbClr val="000000"/>
              </a:solidFill>
              <a:latin typeface="Courier New" panose="02070309020205020404" pitchFamily="49" charset="0"/>
            </a:endParaRPr>
          </a:p>
          <a:p>
            <a:r>
              <a:rPr lang="nb-NO" dirty="0" err="1">
                <a:solidFill>
                  <a:srgbClr val="000000"/>
                </a:solidFill>
                <a:latin typeface="Courier New" panose="02070309020205020404" pitchFamily="49" charset="0"/>
              </a:rPr>
              <a:t>dest</a:t>
            </a:r>
            <a:r>
              <a:rPr lang="nb-NO" dirty="0">
                <a:solidFill>
                  <a:srgbClr val="000000"/>
                </a:solidFill>
                <a:latin typeface="Courier New" panose="02070309020205020404" pitchFamily="49" charset="0"/>
              </a:rPr>
              <a:t> kan være posisjon eller et </a:t>
            </a:r>
            <a:r>
              <a:rPr lang="nb-NO" dirty="0" err="1">
                <a:solidFill>
                  <a:srgbClr val="000000"/>
                </a:solidFill>
                <a:latin typeface="Courier New" panose="02070309020205020404" pitchFamily="49" charset="0"/>
              </a:rPr>
              <a:t>rect</a:t>
            </a:r>
            <a:endParaRPr lang="nb-NO" dirty="0">
              <a:solidFill>
                <a:srgbClr val="000000"/>
              </a:solidFill>
              <a:latin typeface="Courier New" panose="02070309020205020404" pitchFamily="49" charset="0"/>
            </a:endParaRPr>
          </a:p>
        </p:txBody>
      </p:sp>
      <p:sp>
        <p:nvSpPr>
          <p:cNvPr id="9" name="TekstSylinder 8">
            <a:extLst>
              <a:ext uri="{FF2B5EF4-FFF2-40B4-BE49-F238E27FC236}">
                <a16:creationId xmlns:a16="http://schemas.microsoft.com/office/drawing/2014/main" id="{7A8116A7-5FA3-31E0-DBE7-E01760D5C49B}"/>
              </a:ext>
            </a:extLst>
          </p:cNvPr>
          <p:cNvSpPr txBox="1"/>
          <p:nvPr/>
        </p:nvSpPr>
        <p:spPr>
          <a:xfrm>
            <a:off x="1617593" y="5942568"/>
            <a:ext cx="6097656" cy="369332"/>
          </a:xfrm>
          <a:prstGeom prst="rect">
            <a:avLst/>
          </a:prstGeom>
          <a:noFill/>
        </p:spPr>
        <p:txBody>
          <a:bodyPr wrap="square">
            <a:spAutoFit/>
          </a:bodyPr>
          <a:lstStyle/>
          <a:p>
            <a:r>
              <a:rPr lang="nb-NO" dirty="0" err="1">
                <a:hlinkClick r:id="rId2"/>
              </a:rPr>
              <a:t>pygame.Surface</a:t>
            </a:r>
            <a:r>
              <a:rPr lang="nb-NO" dirty="0">
                <a:hlinkClick r:id="rId2"/>
              </a:rPr>
              <a:t> — </a:t>
            </a:r>
            <a:r>
              <a:rPr lang="nb-NO" dirty="0" err="1">
                <a:hlinkClick r:id="rId2"/>
              </a:rPr>
              <a:t>pygame</a:t>
            </a:r>
            <a:r>
              <a:rPr lang="nb-NO" dirty="0">
                <a:hlinkClick r:id="rId2"/>
              </a:rPr>
              <a:t> v2.6.0 </a:t>
            </a:r>
            <a:r>
              <a:rPr lang="nb-NO" dirty="0" err="1">
                <a:hlinkClick r:id="rId2"/>
              </a:rPr>
              <a:t>documentation</a:t>
            </a:r>
            <a:endParaRPr lang="nb-NO" dirty="0"/>
          </a:p>
        </p:txBody>
      </p:sp>
    </p:spTree>
    <p:extLst>
      <p:ext uri="{BB962C8B-B14F-4D97-AF65-F5344CB8AC3E}">
        <p14:creationId xmlns:p14="http://schemas.microsoft.com/office/powerpoint/2010/main" val="854352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D79FC2-019C-7BE1-7B22-12DA9C8BC5AB}"/>
              </a:ext>
            </a:extLst>
          </p:cNvPr>
          <p:cNvSpPr>
            <a:spLocks noGrp="1"/>
          </p:cNvSpPr>
          <p:nvPr>
            <p:ph type="title"/>
          </p:nvPr>
        </p:nvSpPr>
        <p:spPr/>
        <p:txBody>
          <a:bodyPr/>
          <a:lstStyle/>
          <a:p>
            <a:r>
              <a:rPr lang="nb-NO" dirty="0"/>
              <a:t>Legge til bilder:</a:t>
            </a:r>
          </a:p>
        </p:txBody>
      </p:sp>
      <p:sp>
        <p:nvSpPr>
          <p:cNvPr id="3" name="Plassholder for innhold 2">
            <a:extLst>
              <a:ext uri="{FF2B5EF4-FFF2-40B4-BE49-F238E27FC236}">
                <a16:creationId xmlns:a16="http://schemas.microsoft.com/office/drawing/2014/main" id="{0493ADF8-4603-E206-26EC-1F82BCE4BEFA}"/>
              </a:ext>
            </a:extLst>
          </p:cNvPr>
          <p:cNvSpPr>
            <a:spLocks noGrp="1"/>
          </p:cNvSpPr>
          <p:nvPr>
            <p:ph idx="1"/>
          </p:nvPr>
        </p:nvSpPr>
        <p:spPr>
          <a:xfrm>
            <a:off x="838200" y="1825625"/>
            <a:ext cx="10979426" cy="4351338"/>
          </a:xfrm>
        </p:spPr>
        <p:txBody>
          <a:bodyPr>
            <a:normAutofit fontScale="70000" lnSpcReduction="20000"/>
          </a:bodyPr>
          <a:lstStyle/>
          <a:p>
            <a:pPr marL="0" indent="0">
              <a:buNone/>
            </a:pPr>
            <a:r>
              <a:rPr lang="nb-NO" b="0" dirty="0">
                <a:solidFill>
                  <a:srgbClr val="008000"/>
                </a:solidFill>
                <a:effectLst/>
                <a:latin typeface="Consolas" panose="020B0609020204030204" pitchFamily="49" charset="0"/>
              </a:rPr>
              <a:t>#henter inn bildet:</a:t>
            </a:r>
            <a:endParaRPr lang="nb-NO" b="0" dirty="0">
              <a:solidFill>
                <a:srgbClr val="000000"/>
              </a:solidFill>
              <a:effectLst/>
              <a:latin typeface="Consolas" panose="020B0609020204030204" pitchFamily="49" charset="0"/>
            </a:endParaRPr>
          </a:p>
          <a:p>
            <a:pPr marL="0" indent="0">
              <a:buNone/>
            </a:pPr>
            <a:r>
              <a:rPr lang="nb-NO" b="0" dirty="0" err="1">
                <a:solidFill>
                  <a:srgbClr val="001080"/>
                </a:solidFill>
                <a:effectLst/>
                <a:latin typeface="Consolas" panose="020B0609020204030204" pitchFamily="49" charset="0"/>
              </a:rPr>
              <a:t>mittBilde</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image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load</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"bildefil.png"</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convert</a:t>
            </a:r>
            <a:r>
              <a:rPr lang="nb-NO" b="0" dirty="0">
                <a:solidFill>
                  <a:srgbClr val="000000"/>
                </a:solidFill>
                <a:effectLst/>
                <a:latin typeface="Consolas" panose="020B0609020204030204" pitchFamily="49" charset="0"/>
              </a:rPr>
              <a:t>()</a:t>
            </a:r>
          </a:p>
          <a:p>
            <a:pPr marL="0" indent="0">
              <a:buNone/>
            </a:pPr>
            <a:r>
              <a:rPr lang="nb-NO" b="0" dirty="0" err="1">
                <a:solidFill>
                  <a:srgbClr val="001080"/>
                </a:solidFill>
                <a:effectLst/>
                <a:latin typeface="Consolas" panose="020B0609020204030204" pitchFamily="49" charset="0"/>
              </a:rPr>
              <a:t>mittBilde</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image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load</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"bildefil.png"</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convert_alpha</a:t>
            </a:r>
            <a:r>
              <a:rPr lang="nb-NO" b="0" dirty="0">
                <a:solidFill>
                  <a:srgbClr val="000000"/>
                </a:solidFill>
                <a:effectLst/>
                <a:latin typeface="Consolas" panose="020B0609020204030204" pitchFamily="49" charset="0"/>
              </a:rPr>
              <a:t>() #om gjennomsiktig</a:t>
            </a:r>
          </a:p>
          <a:p>
            <a:pPr marL="0" indent="0">
              <a:buNone/>
            </a:pPr>
            <a:br>
              <a:rPr lang="nb-NO" b="0" dirty="0">
                <a:solidFill>
                  <a:srgbClr val="000000"/>
                </a:solidFill>
                <a:effectLst/>
                <a:latin typeface="Consolas" panose="020B0609020204030204" pitchFamily="49" charset="0"/>
              </a:rPr>
            </a:br>
            <a:r>
              <a:rPr lang="nb-NO" b="0" dirty="0">
                <a:solidFill>
                  <a:srgbClr val="008000"/>
                </a:solidFill>
                <a:effectLst/>
                <a:latin typeface="Consolas" panose="020B0609020204030204" pitchFamily="49" charset="0"/>
              </a:rPr>
              <a:t>#Legger inn bildet over vinduet</a:t>
            </a:r>
            <a:endParaRPr lang="nb-NO" b="0" dirty="0">
              <a:solidFill>
                <a:srgbClr val="000000"/>
              </a:solidFill>
              <a:effectLst/>
              <a:latin typeface="Consolas" panose="020B0609020204030204" pitchFamily="49" charset="0"/>
            </a:endParaRPr>
          </a:p>
          <a:p>
            <a:pPr marL="0" indent="0">
              <a:buNone/>
            </a:pPr>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blit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mittBilde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x</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y</a:t>
            </a:r>
            <a:r>
              <a:rPr lang="nb-NO" b="0" dirty="0">
                <a:solidFill>
                  <a:srgbClr val="000000"/>
                </a:solidFill>
                <a:effectLst/>
                <a:latin typeface="Consolas" panose="020B0609020204030204" pitchFamily="49" charset="0"/>
              </a:rPr>
              <a:t>))</a:t>
            </a:r>
          </a:p>
          <a:p>
            <a:pPr marL="0" indent="0">
              <a:buNone/>
            </a:pPr>
            <a:endParaRPr lang="nb-NO" dirty="0"/>
          </a:p>
          <a:p>
            <a:pPr marL="0" indent="0">
              <a:buNone/>
            </a:pPr>
            <a:r>
              <a:rPr lang="nb-NO" dirty="0"/>
              <a:t>.</a:t>
            </a:r>
            <a:r>
              <a:rPr lang="nb-NO" dirty="0" err="1"/>
              <a:t>blit</a:t>
            </a:r>
            <a:r>
              <a:rPr lang="nb-NO" dirty="0"/>
              <a:t>() tegner et bilde oppå en </a:t>
            </a:r>
            <a:r>
              <a:rPr lang="nb-NO" b="1" dirty="0"/>
              <a:t>overflate</a:t>
            </a:r>
            <a:r>
              <a:rPr lang="nb-NO" dirty="0"/>
              <a:t>.	</a:t>
            </a:r>
          </a:p>
          <a:p>
            <a:pPr marL="0" indent="0">
              <a:buNone/>
            </a:pPr>
            <a:r>
              <a:rPr lang="nb-NO" dirty="0"/>
              <a:t>	Kan ta inn et punkt for hvor øvre venstre punkt skal tegnes</a:t>
            </a:r>
          </a:p>
          <a:p>
            <a:pPr marL="0" indent="0">
              <a:buNone/>
            </a:pPr>
            <a:r>
              <a:rPr lang="nb-NO" dirty="0"/>
              <a:t>	Returnerer en </a:t>
            </a:r>
            <a:r>
              <a:rPr lang="nb-NO" dirty="0" err="1"/>
              <a:t>Rect</a:t>
            </a:r>
            <a:r>
              <a:rPr lang="nb-NO" dirty="0"/>
              <a:t> over endrede piksler</a:t>
            </a:r>
          </a:p>
          <a:p>
            <a:pPr marL="0" indent="0">
              <a:buNone/>
            </a:pPr>
            <a:r>
              <a:rPr lang="nb-NO" dirty="0"/>
              <a:t>Kan brukes på alle overflater</a:t>
            </a:r>
          </a:p>
          <a:p>
            <a:pPr marL="0" indent="0">
              <a:buNone/>
            </a:pPr>
            <a:r>
              <a:rPr lang="nb-NO" dirty="0"/>
              <a:t>	</a:t>
            </a:r>
            <a:r>
              <a:rPr lang="nb-NO" dirty="0" err="1"/>
              <a:t>Spillvinduet</a:t>
            </a:r>
            <a:r>
              <a:rPr lang="nb-NO" dirty="0"/>
              <a:t> for å få en bakgrunn, men også andre Surfaces for å endre disse</a:t>
            </a:r>
          </a:p>
        </p:txBody>
      </p:sp>
      <p:pic>
        <p:nvPicPr>
          <p:cNvPr id="4" name="Picture 2" descr="Pygame">
            <a:extLst>
              <a:ext uri="{FF2B5EF4-FFF2-40B4-BE49-F238E27FC236}">
                <a16:creationId xmlns:a16="http://schemas.microsoft.com/office/drawing/2014/main" id="{457C3CCD-A30B-15FB-46AF-025FD4E12A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 t="9743" r="65451" b="15756"/>
          <a:stretch/>
        </p:blipFill>
        <p:spPr bwMode="auto">
          <a:xfrm>
            <a:off x="9084180" y="2985639"/>
            <a:ext cx="2083982" cy="24288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6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lassholder for innhold 4">
            <a:extLst>
              <a:ext uri="{FF2B5EF4-FFF2-40B4-BE49-F238E27FC236}">
                <a16:creationId xmlns:a16="http://schemas.microsoft.com/office/drawing/2014/main" id="{01800BED-E9CD-F7DE-225E-1AB975316FBB}"/>
              </a:ext>
            </a:extLst>
          </p:cNvPr>
          <p:cNvPicPr>
            <a:picLocks noGrp="1" noChangeAspect="1"/>
          </p:cNvPicPr>
          <p:nvPr>
            <p:ph idx="1"/>
          </p:nvPr>
        </p:nvPicPr>
        <p:blipFill rotWithShape="1">
          <a:blip r:embed="rId2"/>
          <a:srcRect t="3860" b="4"/>
          <a:stretch/>
        </p:blipFill>
        <p:spPr>
          <a:xfrm>
            <a:off x="20" y="1282"/>
            <a:ext cx="12191980" cy="6856718"/>
          </a:xfrm>
          <a:prstGeom prst="rect">
            <a:avLst/>
          </a:prstGeom>
        </p:spPr>
      </p:pic>
    </p:spTree>
    <p:extLst>
      <p:ext uri="{BB962C8B-B14F-4D97-AF65-F5344CB8AC3E}">
        <p14:creationId xmlns:p14="http://schemas.microsoft.com/office/powerpoint/2010/main" val="826988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CCD4361-2763-A645-06BA-8A959F296826}"/>
              </a:ext>
            </a:extLst>
          </p:cNvPr>
          <p:cNvSpPr>
            <a:spLocks noGrp="1"/>
          </p:cNvSpPr>
          <p:nvPr>
            <p:ph type="title"/>
          </p:nvPr>
        </p:nvSpPr>
        <p:spPr/>
        <p:txBody>
          <a:bodyPr/>
          <a:lstStyle/>
          <a:p>
            <a:r>
              <a:rPr lang="nb-NO" dirty="0"/>
              <a:t>Hvordan bruke </a:t>
            </a:r>
            <a:r>
              <a:rPr lang="nb-NO" dirty="0" err="1"/>
              <a:t>rect</a:t>
            </a:r>
            <a:r>
              <a:rPr lang="nb-NO" dirty="0"/>
              <a:t>?</a:t>
            </a:r>
          </a:p>
        </p:txBody>
      </p:sp>
      <p:sp>
        <p:nvSpPr>
          <p:cNvPr id="5" name="TekstSylinder 4">
            <a:extLst>
              <a:ext uri="{FF2B5EF4-FFF2-40B4-BE49-F238E27FC236}">
                <a16:creationId xmlns:a16="http://schemas.microsoft.com/office/drawing/2014/main" id="{26725009-81E6-96DE-4A31-9FFC88533B01}"/>
              </a:ext>
            </a:extLst>
          </p:cNvPr>
          <p:cNvSpPr txBox="1"/>
          <p:nvPr/>
        </p:nvSpPr>
        <p:spPr>
          <a:xfrm>
            <a:off x="752888" y="2321940"/>
            <a:ext cx="12038773" cy="3970318"/>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spiller_surf</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image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load</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"Bilder\</a:t>
            </a:r>
            <a:r>
              <a:rPr lang="nb-NO" b="0" dirty="0" err="1">
                <a:solidFill>
                  <a:srgbClr val="A31515"/>
                </a:solidFill>
                <a:effectLst/>
                <a:latin typeface="Consolas" panose="020B0609020204030204" pitchFamily="49" charset="0"/>
              </a:rPr>
              <a:t>graphics</a:t>
            </a:r>
            <a:r>
              <a:rPr lang="nb-NO" b="0" dirty="0">
                <a:solidFill>
                  <a:srgbClr val="A31515"/>
                </a:solidFill>
                <a:effectLst/>
                <a:latin typeface="Consolas" panose="020B0609020204030204" pitchFamily="49" charset="0"/>
              </a:rPr>
              <a:t>\Player\player_stand.png"</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convert_alpha</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spiller_rect</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spiller_surf</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get_rect</a:t>
            </a:r>
            <a:r>
              <a:rPr lang="nb-NO" b="0" dirty="0">
                <a:solidFill>
                  <a:srgbClr val="000000"/>
                </a:solidFill>
                <a:effectLst/>
                <a:latin typeface="Consolas" panose="020B0609020204030204" pitchFamily="49" charset="0"/>
              </a:rPr>
              <a:t>()</a:t>
            </a:r>
          </a:p>
          <a:p>
            <a:endParaRPr lang="nb-NO" dirty="0">
              <a:solidFill>
                <a:srgbClr val="000000"/>
              </a:solidFill>
              <a:latin typeface="Consolas" panose="020B0609020204030204" pitchFamily="49" charset="0"/>
            </a:endParaRPr>
          </a:p>
          <a:p>
            <a:r>
              <a:rPr lang="nb-NO" b="0" dirty="0">
                <a:solidFill>
                  <a:srgbClr val="000000"/>
                </a:solidFill>
                <a:effectLst/>
                <a:latin typeface="Consolas" panose="020B0609020204030204" pitchFamily="49" charset="0"/>
              </a:rPr>
              <a:t>Henter </a:t>
            </a:r>
            <a:r>
              <a:rPr lang="nb-NO" b="0" dirty="0" err="1">
                <a:solidFill>
                  <a:srgbClr val="000000"/>
                </a:solidFill>
                <a:effectLst/>
                <a:latin typeface="Consolas" panose="020B0609020204030204" pitchFamily="49" charset="0"/>
              </a:rPr>
              <a:t>rect</a:t>
            </a:r>
            <a:r>
              <a:rPr lang="nb-NO" b="0" dirty="0">
                <a:solidFill>
                  <a:srgbClr val="000000"/>
                </a:solidFill>
                <a:effectLst/>
                <a:latin typeface="Consolas" panose="020B0609020204030204" pitchFamily="49" charset="0"/>
              </a:rPr>
              <a:t> til en overflate med .</a:t>
            </a:r>
            <a:r>
              <a:rPr lang="nb-NO" b="0" dirty="0" err="1">
                <a:solidFill>
                  <a:srgbClr val="000000"/>
                </a:solidFill>
                <a:effectLst/>
                <a:latin typeface="Consolas" panose="020B0609020204030204" pitchFamily="49" charset="0"/>
              </a:rPr>
              <a:t>get_rect</a:t>
            </a:r>
            <a:r>
              <a:rPr lang="nb-NO" dirty="0">
                <a:solidFill>
                  <a:srgbClr val="000000"/>
                </a:solidFill>
                <a:latin typeface="Consolas" panose="020B0609020204030204" pitchFamily="49" charset="0"/>
              </a:rPr>
              <a:t> </a:t>
            </a:r>
          </a:p>
          <a:p>
            <a:endParaRPr lang="nb-NO" b="0" dirty="0">
              <a:solidFill>
                <a:srgbClr val="000000"/>
              </a:solidFill>
              <a:effectLst/>
              <a:latin typeface="Consolas" panose="020B0609020204030204" pitchFamily="49" charset="0"/>
            </a:endParaRPr>
          </a:p>
          <a:p>
            <a:r>
              <a:rPr lang="nb-NO" dirty="0">
                <a:solidFill>
                  <a:srgbClr val="000000"/>
                </a:solidFill>
                <a:latin typeface="Consolas" panose="020B0609020204030204" pitchFamily="49" charset="0"/>
              </a:rPr>
              <a:t>For å tegne spilleren: </a:t>
            </a:r>
          </a:p>
          <a:p>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blit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spiller_surf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 </a:t>
            </a:r>
            <a:r>
              <a:rPr lang="nb-NO" b="0" dirty="0" err="1">
                <a:solidFill>
                  <a:srgbClr val="001080"/>
                </a:solidFill>
                <a:effectLst/>
                <a:latin typeface="Consolas" panose="020B0609020204030204" pitchFamily="49" charset="0"/>
              </a:rPr>
              <a:t>spiller_rect</a:t>
            </a:r>
            <a:r>
              <a:rPr lang="nb-NO" b="0" dirty="0">
                <a:solidFill>
                  <a:srgbClr val="000000"/>
                </a:solidFill>
                <a:effectLst/>
                <a:latin typeface="Consolas" panose="020B0609020204030204" pitchFamily="49" charset="0"/>
              </a:rPr>
              <a:t> )</a:t>
            </a:r>
          </a:p>
          <a:p>
            <a:endParaRPr lang="nb-NO" dirty="0">
              <a:solidFill>
                <a:srgbClr val="000000"/>
              </a:solidFill>
              <a:latin typeface="Consolas" panose="020B0609020204030204" pitchFamily="49" charset="0"/>
            </a:endParaRPr>
          </a:p>
          <a:p>
            <a:endParaRPr lang="nb-NO" b="0" dirty="0">
              <a:solidFill>
                <a:srgbClr val="000000"/>
              </a:solidFill>
              <a:effectLst/>
              <a:latin typeface="Consolas" panose="020B0609020204030204" pitchFamily="49" charset="0"/>
            </a:endParaRPr>
          </a:p>
          <a:p>
            <a:r>
              <a:rPr lang="nb-NO" dirty="0">
                <a:solidFill>
                  <a:srgbClr val="000000"/>
                </a:solidFill>
                <a:latin typeface="Consolas" panose="020B0609020204030204" pitchFamily="49" charset="0"/>
              </a:rPr>
              <a:t>For å flytte spilleren endrer vi på </a:t>
            </a:r>
            <a:r>
              <a:rPr lang="nb-NO" dirty="0" err="1">
                <a:solidFill>
                  <a:srgbClr val="000000"/>
                </a:solidFill>
                <a:latin typeface="Consolas" panose="020B0609020204030204" pitchFamily="49" charset="0"/>
              </a:rPr>
              <a:t>rect</a:t>
            </a:r>
            <a:r>
              <a:rPr lang="nb-NO" dirty="0">
                <a:solidFill>
                  <a:srgbClr val="000000"/>
                </a:solidFill>
                <a:latin typeface="Consolas" panose="020B0609020204030204" pitchFamily="49" charset="0"/>
              </a:rPr>
              <a:t>:</a:t>
            </a:r>
          </a:p>
          <a:p>
            <a:r>
              <a:rPr lang="nb-NO" b="0" dirty="0" err="1">
                <a:solidFill>
                  <a:srgbClr val="001080"/>
                </a:solidFill>
                <a:effectLst/>
                <a:latin typeface="Consolas" panose="020B0609020204030204" pitchFamily="49" charset="0"/>
              </a:rPr>
              <a:t>spiller_rect</a:t>
            </a:r>
            <a:r>
              <a:rPr lang="nb-NO" b="0" dirty="0" err="1">
                <a:solidFill>
                  <a:srgbClr val="000000"/>
                </a:solidFill>
                <a:effectLst/>
                <a:latin typeface="Consolas" panose="020B0609020204030204" pitchFamily="49" charset="0"/>
              </a:rPr>
              <a:t>.</a:t>
            </a:r>
            <a:r>
              <a:rPr lang="nb-NO" dirty="0" err="1">
                <a:solidFill>
                  <a:srgbClr val="001080"/>
                </a:solidFill>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endParaRPr lang="nb-NO" dirty="0">
              <a:solidFill>
                <a:srgbClr val="000000"/>
              </a:solidFill>
              <a:latin typeface="Consolas" panose="020B0609020204030204" pitchFamily="49" charset="0"/>
            </a:endParaRPr>
          </a:p>
          <a:p>
            <a:r>
              <a:rPr lang="nb-NO" dirty="0">
                <a:solidFill>
                  <a:srgbClr val="000000"/>
                </a:solidFill>
                <a:latin typeface="Consolas" panose="020B0609020204030204" pitchFamily="49" charset="0"/>
              </a:rPr>
              <a:t>Eller:</a:t>
            </a:r>
          </a:p>
          <a:p>
            <a:r>
              <a:rPr lang="nb-NO" b="0" dirty="0" err="1">
                <a:solidFill>
                  <a:srgbClr val="001080"/>
                </a:solidFill>
                <a:effectLst/>
                <a:latin typeface="Consolas" panose="020B0609020204030204" pitchFamily="49" charset="0"/>
              </a:rPr>
              <a:t>spiller_rect</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left</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02006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Bilde 18">
            <a:extLst>
              <a:ext uri="{FF2B5EF4-FFF2-40B4-BE49-F238E27FC236}">
                <a16:creationId xmlns:a16="http://schemas.microsoft.com/office/drawing/2014/main" id="{E61B3C69-F09A-30ED-5823-3BEC5AB92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5E867723-AC2F-CCE8-A0D0-DA82AA319A0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Rects</a:t>
            </a:r>
          </a:p>
        </p:txBody>
      </p:sp>
    </p:spTree>
    <p:extLst>
      <p:ext uri="{BB962C8B-B14F-4D97-AF65-F5344CB8AC3E}">
        <p14:creationId xmlns:p14="http://schemas.microsoft.com/office/powerpoint/2010/main" val="219254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CCD4361-2763-A645-06BA-8A959F296826}"/>
              </a:ext>
            </a:extLst>
          </p:cNvPr>
          <p:cNvSpPr>
            <a:spLocks noGrp="1"/>
          </p:cNvSpPr>
          <p:nvPr>
            <p:ph type="title"/>
          </p:nvPr>
        </p:nvSpPr>
        <p:spPr/>
        <p:txBody>
          <a:bodyPr/>
          <a:lstStyle/>
          <a:p>
            <a:r>
              <a:rPr lang="nb-NO" dirty="0"/>
              <a:t>Hvordan bruke </a:t>
            </a:r>
            <a:r>
              <a:rPr lang="nb-NO" dirty="0" err="1"/>
              <a:t>rect</a:t>
            </a:r>
            <a:r>
              <a:rPr lang="nb-NO" dirty="0"/>
              <a:t>?</a:t>
            </a:r>
          </a:p>
        </p:txBody>
      </p:sp>
      <p:sp>
        <p:nvSpPr>
          <p:cNvPr id="5" name="TekstSylinder 4">
            <a:extLst>
              <a:ext uri="{FF2B5EF4-FFF2-40B4-BE49-F238E27FC236}">
                <a16:creationId xmlns:a16="http://schemas.microsoft.com/office/drawing/2014/main" id="{26725009-81E6-96DE-4A31-9FFC88533B01}"/>
              </a:ext>
            </a:extLst>
          </p:cNvPr>
          <p:cNvSpPr txBox="1"/>
          <p:nvPr/>
        </p:nvSpPr>
        <p:spPr>
          <a:xfrm>
            <a:off x="752888" y="2321940"/>
            <a:ext cx="12038773" cy="4247317"/>
          </a:xfrm>
          <a:prstGeom prst="rect">
            <a:avLst/>
          </a:prstGeom>
          <a:noFill/>
        </p:spPr>
        <p:txBody>
          <a:bodyPr wrap="square">
            <a:spAutoFit/>
          </a:bodyPr>
          <a:lstStyle/>
          <a:p>
            <a:r>
              <a:rPr lang="nb-NO" b="0" dirty="0" err="1">
                <a:solidFill>
                  <a:srgbClr val="001080"/>
                </a:solidFill>
                <a:effectLst/>
                <a:latin typeface="Consolas" panose="020B0609020204030204" pitchFamily="49" charset="0"/>
              </a:rPr>
              <a:t>spiller_surf</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image</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load</a:t>
            </a:r>
            <a:r>
              <a:rPr lang="nb-NO" b="0" dirty="0">
                <a:solidFill>
                  <a:srgbClr val="000000"/>
                </a:solidFill>
                <a:effectLst/>
                <a:latin typeface="Consolas" panose="020B0609020204030204" pitchFamily="49" charset="0"/>
              </a:rPr>
              <a:t>(</a:t>
            </a:r>
            <a:r>
              <a:rPr lang="nb-NO" b="0" dirty="0">
                <a:solidFill>
                  <a:srgbClr val="A31515"/>
                </a:solidFill>
                <a:effectLst/>
                <a:latin typeface="Consolas" panose="020B0609020204030204" pitchFamily="49" charset="0"/>
              </a:rPr>
              <a:t>"Bilder\</a:t>
            </a:r>
            <a:r>
              <a:rPr lang="nb-NO" b="0" dirty="0" err="1">
                <a:solidFill>
                  <a:srgbClr val="A31515"/>
                </a:solidFill>
                <a:effectLst/>
                <a:latin typeface="Consolas" panose="020B0609020204030204" pitchFamily="49" charset="0"/>
              </a:rPr>
              <a:t>graphics</a:t>
            </a:r>
            <a:r>
              <a:rPr lang="nb-NO" b="0" dirty="0">
                <a:solidFill>
                  <a:srgbClr val="A31515"/>
                </a:solidFill>
                <a:effectLst/>
                <a:latin typeface="Consolas" panose="020B0609020204030204" pitchFamily="49" charset="0"/>
              </a:rPr>
              <a:t>\Player\player_stand.png"</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convert_alpha</a:t>
            </a:r>
            <a:r>
              <a:rPr lang="nb-NO" b="0" dirty="0">
                <a:solidFill>
                  <a:srgbClr val="000000"/>
                </a:solidFill>
                <a:effectLst/>
                <a:latin typeface="Consolas" panose="020B0609020204030204" pitchFamily="49" charset="0"/>
              </a:rPr>
              <a:t>()</a:t>
            </a:r>
          </a:p>
          <a:p>
            <a:r>
              <a:rPr lang="nb-NO" b="0" dirty="0" err="1">
                <a:solidFill>
                  <a:srgbClr val="001080"/>
                </a:solidFill>
                <a:effectLst/>
                <a:latin typeface="Consolas" panose="020B0609020204030204" pitchFamily="49" charset="0"/>
              </a:rPr>
              <a:t>spiller_rect</a:t>
            </a:r>
            <a:r>
              <a:rPr lang="nb-NO" b="0" dirty="0">
                <a:solidFill>
                  <a:srgbClr val="000000"/>
                </a:solidFill>
                <a:effectLst/>
                <a:latin typeface="Consolas" panose="020B0609020204030204" pitchFamily="49" charset="0"/>
              </a:rPr>
              <a:t> = </a:t>
            </a:r>
            <a:r>
              <a:rPr lang="nb-NO" b="0" dirty="0" err="1">
                <a:solidFill>
                  <a:srgbClr val="001080"/>
                </a:solidFill>
                <a:effectLst/>
                <a:latin typeface="Consolas" panose="020B0609020204030204" pitchFamily="49" charset="0"/>
              </a:rPr>
              <a:t>spiller_surf</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get_rect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center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x</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y</a:t>
            </a:r>
            <a:r>
              <a:rPr lang="en-US" b="0" dirty="0">
                <a:solidFill>
                  <a:srgbClr val="000000"/>
                </a:solidFill>
                <a:effectLst/>
                <a:latin typeface="Consolas" panose="020B0609020204030204" pitchFamily="49" charset="0"/>
              </a:rPr>
              <a:t>) )</a:t>
            </a:r>
          </a:p>
          <a:p>
            <a:endParaRPr lang="nb-NO" dirty="0">
              <a:solidFill>
                <a:srgbClr val="000000"/>
              </a:solidFill>
              <a:latin typeface="Consolas" panose="020B0609020204030204" pitchFamily="49" charset="0"/>
            </a:endParaRPr>
          </a:p>
          <a:p>
            <a:r>
              <a:rPr lang="nb-NO" b="0" dirty="0">
                <a:solidFill>
                  <a:srgbClr val="000000"/>
                </a:solidFill>
                <a:effectLst/>
                <a:latin typeface="Consolas" panose="020B0609020204030204" pitchFamily="49" charset="0"/>
              </a:rPr>
              <a:t>Henter </a:t>
            </a:r>
            <a:r>
              <a:rPr lang="nb-NO" b="0" dirty="0" err="1">
                <a:solidFill>
                  <a:srgbClr val="000000"/>
                </a:solidFill>
                <a:effectLst/>
                <a:latin typeface="Consolas" panose="020B0609020204030204" pitchFamily="49" charset="0"/>
              </a:rPr>
              <a:t>rect</a:t>
            </a:r>
            <a:r>
              <a:rPr lang="nb-NO" b="0" dirty="0">
                <a:solidFill>
                  <a:srgbClr val="000000"/>
                </a:solidFill>
                <a:effectLst/>
                <a:latin typeface="Consolas" panose="020B0609020204030204" pitchFamily="49" charset="0"/>
              </a:rPr>
              <a:t> til en overflate med .</a:t>
            </a:r>
            <a:r>
              <a:rPr lang="nb-NO" b="0" dirty="0" err="1">
                <a:solidFill>
                  <a:srgbClr val="000000"/>
                </a:solidFill>
                <a:effectLst/>
                <a:latin typeface="Consolas" panose="020B0609020204030204" pitchFamily="49" charset="0"/>
              </a:rPr>
              <a:t>get_rect</a:t>
            </a:r>
            <a:r>
              <a:rPr lang="nb-NO" b="0" dirty="0">
                <a:solidFill>
                  <a:srgbClr val="000000"/>
                </a:solidFill>
                <a:effectLst/>
                <a:latin typeface="Consolas" panose="020B0609020204030204" pitchFamily="49" charset="0"/>
              </a:rPr>
              <a:t>()</a:t>
            </a:r>
            <a:endParaRPr lang="nb-NO" dirty="0">
              <a:solidFill>
                <a:srgbClr val="000000"/>
              </a:solidFill>
              <a:latin typeface="Consolas" panose="020B0609020204030204" pitchFamily="49" charset="0"/>
            </a:endParaRPr>
          </a:p>
          <a:p>
            <a:r>
              <a:rPr lang="nb-NO" dirty="0">
                <a:solidFill>
                  <a:srgbClr val="000000"/>
                </a:solidFill>
                <a:latin typeface="Consolas" panose="020B0609020204030204" pitchFamily="49" charset="0"/>
              </a:rPr>
              <a:t>	kan angi hvilken bit av rektangelet vi skal «styre»</a:t>
            </a:r>
          </a:p>
          <a:p>
            <a:endParaRPr lang="nb-NO" b="0" dirty="0">
              <a:solidFill>
                <a:srgbClr val="000000"/>
              </a:solidFill>
              <a:effectLst/>
              <a:latin typeface="Consolas" panose="020B0609020204030204" pitchFamily="49" charset="0"/>
            </a:endParaRPr>
          </a:p>
          <a:p>
            <a:r>
              <a:rPr lang="nb-NO" dirty="0">
                <a:solidFill>
                  <a:srgbClr val="000000"/>
                </a:solidFill>
                <a:latin typeface="Consolas" panose="020B0609020204030204" pitchFamily="49" charset="0"/>
              </a:rPr>
              <a:t>For å tegne spilleren: </a:t>
            </a:r>
          </a:p>
          <a:p>
            <a:r>
              <a:rPr lang="nb-NO" b="0" dirty="0" err="1">
                <a:solidFill>
                  <a:srgbClr val="001080"/>
                </a:solidFill>
                <a:effectLst/>
                <a:latin typeface="Consolas" panose="020B0609020204030204" pitchFamily="49" charset="0"/>
              </a:rPr>
              <a:t>vindu</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blit</a:t>
            </a:r>
            <a:r>
              <a:rPr lang="nb-NO" b="0" dirty="0">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spiller_surf</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 </a:t>
            </a:r>
            <a:r>
              <a:rPr lang="nb-NO" b="0" dirty="0" err="1">
                <a:solidFill>
                  <a:srgbClr val="001080"/>
                </a:solidFill>
                <a:effectLst/>
                <a:latin typeface="Consolas" panose="020B0609020204030204" pitchFamily="49" charset="0"/>
              </a:rPr>
              <a:t>spiller_rect</a:t>
            </a:r>
            <a:r>
              <a:rPr lang="nb-NO" b="0" dirty="0">
                <a:solidFill>
                  <a:srgbClr val="000000"/>
                </a:solidFill>
                <a:effectLst/>
                <a:latin typeface="Consolas" panose="020B0609020204030204" pitchFamily="49" charset="0"/>
              </a:rPr>
              <a:t> )</a:t>
            </a:r>
          </a:p>
          <a:p>
            <a:endParaRPr lang="nb-NO" dirty="0">
              <a:solidFill>
                <a:srgbClr val="000000"/>
              </a:solidFill>
              <a:latin typeface="Consolas" panose="020B0609020204030204" pitchFamily="49" charset="0"/>
            </a:endParaRPr>
          </a:p>
          <a:p>
            <a:endParaRPr lang="nb-NO" b="0" dirty="0">
              <a:solidFill>
                <a:srgbClr val="000000"/>
              </a:solidFill>
              <a:effectLst/>
              <a:latin typeface="Consolas" panose="020B0609020204030204" pitchFamily="49" charset="0"/>
            </a:endParaRPr>
          </a:p>
          <a:p>
            <a:r>
              <a:rPr lang="nb-NO" dirty="0">
                <a:solidFill>
                  <a:srgbClr val="000000"/>
                </a:solidFill>
                <a:latin typeface="Consolas" panose="020B0609020204030204" pitchFamily="49" charset="0"/>
              </a:rPr>
              <a:t>For å flytte spilleren endrer vi på </a:t>
            </a:r>
            <a:r>
              <a:rPr lang="nb-NO" dirty="0" err="1">
                <a:solidFill>
                  <a:srgbClr val="000000"/>
                </a:solidFill>
                <a:latin typeface="Consolas" panose="020B0609020204030204" pitchFamily="49" charset="0"/>
              </a:rPr>
              <a:t>rect</a:t>
            </a:r>
            <a:r>
              <a:rPr lang="nb-NO" dirty="0">
                <a:solidFill>
                  <a:srgbClr val="000000"/>
                </a:solidFill>
                <a:latin typeface="Consolas" panose="020B0609020204030204" pitchFamily="49" charset="0"/>
              </a:rPr>
              <a:t>:</a:t>
            </a:r>
          </a:p>
          <a:p>
            <a:r>
              <a:rPr lang="nb-NO" b="0" dirty="0" err="1">
                <a:solidFill>
                  <a:srgbClr val="001080"/>
                </a:solidFill>
                <a:effectLst/>
                <a:latin typeface="Consolas" panose="020B0609020204030204" pitchFamily="49" charset="0"/>
              </a:rPr>
              <a:t>spiller_rect</a:t>
            </a:r>
            <a:r>
              <a:rPr lang="nb-NO" b="0" dirty="0" err="1">
                <a:solidFill>
                  <a:srgbClr val="000000"/>
                </a:solidFill>
                <a:effectLst/>
                <a:latin typeface="Consolas" panose="020B0609020204030204" pitchFamily="49" charset="0"/>
              </a:rPr>
              <a:t>.</a:t>
            </a:r>
            <a:r>
              <a:rPr lang="nb-NO" dirty="0" err="1">
                <a:solidFill>
                  <a:srgbClr val="001080"/>
                </a:solidFill>
                <a:latin typeface="Consolas" panose="020B0609020204030204" pitchFamily="49" charset="0"/>
              </a:rPr>
              <a:t>x</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endParaRPr lang="nb-NO" dirty="0">
              <a:solidFill>
                <a:srgbClr val="000000"/>
              </a:solidFill>
              <a:latin typeface="Consolas" panose="020B0609020204030204" pitchFamily="49" charset="0"/>
            </a:endParaRPr>
          </a:p>
          <a:p>
            <a:r>
              <a:rPr lang="nb-NO" dirty="0">
                <a:solidFill>
                  <a:srgbClr val="000000"/>
                </a:solidFill>
                <a:latin typeface="Consolas" panose="020B0609020204030204" pitchFamily="49" charset="0"/>
              </a:rPr>
              <a:t>Eller:</a:t>
            </a:r>
          </a:p>
          <a:p>
            <a:r>
              <a:rPr lang="nb-NO" b="0" dirty="0" err="1">
                <a:solidFill>
                  <a:srgbClr val="001080"/>
                </a:solidFill>
                <a:effectLst/>
                <a:latin typeface="Consolas" panose="020B0609020204030204" pitchFamily="49" charset="0"/>
              </a:rPr>
              <a:t>spiller_rect</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left</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2</a:t>
            </a:r>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2611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ssholder for innhold 4">
            <a:extLst>
              <a:ext uri="{FF2B5EF4-FFF2-40B4-BE49-F238E27FC236}">
                <a16:creationId xmlns:a16="http://schemas.microsoft.com/office/drawing/2014/main" id="{01800BED-E9CD-F7DE-225E-1AB975316FBB}"/>
              </a:ext>
            </a:extLst>
          </p:cNvPr>
          <p:cNvPicPr>
            <a:picLocks noGrp="1" noChangeAspect="1"/>
          </p:cNvPicPr>
          <p:nvPr>
            <p:ph idx="1"/>
          </p:nvPr>
        </p:nvPicPr>
        <p:blipFill rotWithShape="1">
          <a:blip r:embed="rId2"/>
          <a:srcRect t="3860" b="4"/>
          <a:stretch/>
        </p:blipFill>
        <p:spPr>
          <a:xfrm>
            <a:off x="20" y="1282"/>
            <a:ext cx="12191980" cy="6856718"/>
          </a:xfrm>
          <a:prstGeom prst="rect">
            <a:avLst/>
          </a:prstGeom>
        </p:spPr>
      </p:pic>
      <p:sp>
        <p:nvSpPr>
          <p:cNvPr id="2" name="TekstSylinder 1">
            <a:extLst>
              <a:ext uri="{FF2B5EF4-FFF2-40B4-BE49-F238E27FC236}">
                <a16:creationId xmlns:a16="http://schemas.microsoft.com/office/drawing/2014/main" id="{7F9AB0CB-0D70-C6C7-0F29-6B994A6EDF4C}"/>
              </a:ext>
            </a:extLst>
          </p:cNvPr>
          <p:cNvSpPr txBox="1"/>
          <p:nvPr/>
        </p:nvSpPr>
        <p:spPr>
          <a:xfrm>
            <a:off x="2045804" y="407505"/>
            <a:ext cx="8100391" cy="1200329"/>
          </a:xfrm>
          <a:prstGeom prst="rect">
            <a:avLst/>
          </a:prstGeom>
          <a:noFill/>
        </p:spPr>
        <p:txBody>
          <a:bodyPr wrap="square" rtlCol="0">
            <a:spAutoFit/>
          </a:bodyPr>
          <a:lstStyle/>
          <a:p>
            <a:pPr algn="ctr"/>
            <a:r>
              <a:rPr lang="nb-NO" sz="7200" dirty="0">
                <a:solidFill>
                  <a:schemeClr val="bg1"/>
                </a:solidFill>
              </a:rPr>
              <a:t>Sprites</a:t>
            </a:r>
          </a:p>
        </p:txBody>
      </p:sp>
      <p:sp>
        <p:nvSpPr>
          <p:cNvPr id="3" name="Rektangel 2">
            <a:extLst>
              <a:ext uri="{FF2B5EF4-FFF2-40B4-BE49-F238E27FC236}">
                <a16:creationId xmlns:a16="http://schemas.microsoft.com/office/drawing/2014/main" id="{35AC8D48-3B63-F868-F344-2764E00223DA}"/>
              </a:ext>
            </a:extLst>
          </p:cNvPr>
          <p:cNvSpPr/>
          <p:nvPr/>
        </p:nvSpPr>
        <p:spPr>
          <a:xfrm>
            <a:off x="1242391" y="1798983"/>
            <a:ext cx="9859618" cy="3429000"/>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nb-NO"/>
          </a:p>
        </p:txBody>
      </p:sp>
    </p:spTree>
    <p:extLst>
      <p:ext uri="{BB962C8B-B14F-4D97-AF65-F5344CB8AC3E}">
        <p14:creationId xmlns:p14="http://schemas.microsoft.com/office/powerpoint/2010/main" val="11018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282F79F-9D96-8659-2874-1EB96E8CC9BF}"/>
              </a:ext>
            </a:extLst>
          </p:cNvPr>
          <p:cNvSpPr>
            <a:spLocks noGrp="1"/>
          </p:cNvSpPr>
          <p:nvPr>
            <p:ph type="title"/>
          </p:nvPr>
        </p:nvSpPr>
        <p:spPr>
          <a:xfrm>
            <a:off x="6634134" y="1396289"/>
            <a:ext cx="5006336" cy="1325563"/>
          </a:xfrm>
        </p:spPr>
        <p:txBody>
          <a:bodyPr>
            <a:normAutofit/>
          </a:bodyPr>
          <a:lstStyle/>
          <a:p>
            <a:r>
              <a:rPr lang="nb-NO" dirty="0"/>
              <a:t>Andre muligheter med Surface</a:t>
            </a:r>
          </a:p>
        </p:txBody>
      </p:sp>
      <p:sp>
        <p:nvSpPr>
          <p:cNvPr id="3079" name="Freeform: Shape 307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in on RPG Equipment Inspiration">
            <a:extLst>
              <a:ext uri="{FF2B5EF4-FFF2-40B4-BE49-F238E27FC236}">
                <a16:creationId xmlns:a16="http://schemas.microsoft.com/office/drawing/2014/main" id="{3F1A631B-D755-7D72-6B0C-A99D28DB5D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09" r="-1" b="853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Plassholder for innhold 2">
            <a:extLst>
              <a:ext uri="{FF2B5EF4-FFF2-40B4-BE49-F238E27FC236}">
                <a16:creationId xmlns:a16="http://schemas.microsoft.com/office/drawing/2014/main" id="{457F7DA7-785B-4FAB-673C-731F4BFC8047}"/>
              </a:ext>
            </a:extLst>
          </p:cNvPr>
          <p:cNvSpPr>
            <a:spLocks noGrp="1"/>
          </p:cNvSpPr>
          <p:nvPr>
            <p:ph idx="1"/>
          </p:nvPr>
        </p:nvSpPr>
        <p:spPr>
          <a:xfrm>
            <a:off x="6638578" y="2871982"/>
            <a:ext cx="5004073" cy="3181684"/>
          </a:xfrm>
        </p:spPr>
        <p:txBody>
          <a:bodyPr anchor="t">
            <a:normAutofit/>
          </a:bodyPr>
          <a:lstStyle/>
          <a:p>
            <a:r>
              <a:rPr lang="nb-NO" sz="1800" dirty="0"/>
              <a:t>Endre utseende på karakteren din</a:t>
            </a:r>
          </a:p>
          <a:p>
            <a:r>
              <a:rPr lang="nb-NO" sz="1800" dirty="0"/>
              <a:t>Lage sammensatte figurer man kan styre. </a:t>
            </a:r>
          </a:p>
          <a:p>
            <a:pPr lvl="1"/>
            <a:r>
              <a:rPr lang="nb-NO" sz="1400" dirty="0"/>
              <a:t>Ved å blitte sammen flere </a:t>
            </a:r>
            <a:r>
              <a:rPr lang="nb-NO" sz="1400" dirty="0" err="1"/>
              <a:t>surfaces</a:t>
            </a:r>
            <a:endParaRPr lang="nb-NO" sz="1400" dirty="0"/>
          </a:p>
          <a:p>
            <a:r>
              <a:rPr lang="nb-NO" sz="1800" dirty="0"/>
              <a:t>Animere en karakter ved å gå igjennom ulike bilder</a:t>
            </a:r>
          </a:p>
        </p:txBody>
      </p:sp>
    </p:spTree>
    <p:extLst>
      <p:ext uri="{BB962C8B-B14F-4D97-AF65-F5344CB8AC3E}">
        <p14:creationId xmlns:p14="http://schemas.microsoft.com/office/powerpoint/2010/main" val="107880373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Feature Image">
            <a:extLst>
              <a:ext uri="{FF2B5EF4-FFF2-40B4-BE49-F238E27FC236}">
                <a16:creationId xmlns:a16="http://schemas.microsoft.com/office/drawing/2014/main" id="{78420D83-1DF2-0651-6CF2-0C2D09191C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77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9B3F1B20-9CFB-9DE5-291B-5E14AAC06561}"/>
              </a:ext>
            </a:extLst>
          </p:cNvPr>
          <p:cNvSpPr>
            <a:spLocks noGrp="1"/>
          </p:cNvSpPr>
          <p:nvPr>
            <p:ph type="title"/>
          </p:nvPr>
        </p:nvSpPr>
        <p:spPr>
          <a:xfrm>
            <a:off x="523875" y="5317240"/>
            <a:ext cx="11210925" cy="744836"/>
          </a:xfrm>
        </p:spPr>
        <p:txBody>
          <a:bodyPr vert="horz" lIns="91440" tIns="45720" rIns="91440" bIns="45720" rtlCol="0" anchor="ctr">
            <a:noAutofit/>
          </a:bodyPr>
          <a:lstStyle/>
          <a:p>
            <a:pPr algn="ctr"/>
            <a:r>
              <a:rPr lang="nb-NO" sz="5000" dirty="0">
                <a:solidFill>
                  <a:schemeClr val="tx1">
                    <a:lumMod val="85000"/>
                    <a:lumOff val="15000"/>
                  </a:schemeClr>
                </a:solidFill>
              </a:rPr>
              <a:t>Kollisjoner for andre former enn sirkler?</a:t>
            </a: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6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3E386F6-4A05-5D1C-5A7E-8E561823E431}"/>
              </a:ext>
            </a:extLst>
          </p:cNvPr>
          <p:cNvSpPr>
            <a:spLocks noGrp="1"/>
          </p:cNvSpPr>
          <p:nvPr>
            <p:ph type="title"/>
          </p:nvPr>
        </p:nvSpPr>
        <p:spPr/>
        <p:txBody>
          <a:bodyPr/>
          <a:lstStyle/>
          <a:p>
            <a:r>
              <a:rPr lang="nb-NO" dirty="0"/>
              <a:t>Å starte med </a:t>
            </a:r>
            <a:r>
              <a:rPr lang="nb-NO" dirty="0" err="1"/>
              <a:t>Pygame</a:t>
            </a:r>
            <a:r>
              <a:rPr lang="nb-NO" dirty="0"/>
              <a:t> (1)</a:t>
            </a:r>
          </a:p>
        </p:txBody>
      </p:sp>
      <p:sp>
        <p:nvSpPr>
          <p:cNvPr id="3" name="Plassholder for innhold 2">
            <a:extLst>
              <a:ext uri="{FF2B5EF4-FFF2-40B4-BE49-F238E27FC236}">
                <a16:creationId xmlns:a16="http://schemas.microsoft.com/office/drawing/2014/main" id="{FDC4AD25-36BF-6408-C4BD-9F24FE277BCB}"/>
              </a:ext>
            </a:extLst>
          </p:cNvPr>
          <p:cNvSpPr>
            <a:spLocks noGrp="1"/>
          </p:cNvSpPr>
          <p:nvPr>
            <p:ph idx="1"/>
          </p:nvPr>
        </p:nvSpPr>
        <p:spPr>
          <a:xfrm>
            <a:off x="838200" y="1825624"/>
            <a:ext cx="10515600" cy="4937125"/>
          </a:xfrm>
        </p:spPr>
        <p:txBody>
          <a:bodyPr>
            <a:normAutofit/>
          </a:bodyPr>
          <a:lstStyle/>
          <a:p>
            <a:r>
              <a:rPr lang="nb-NO" dirty="0"/>
              <a:t>Må installere med 	</a:t>
            </a:r>
          </a:p>
          <a:p>
            <a:endParaRPr lang="nb-NO" dirty="0"/>
          </a:p>
          <a:p>
            <a:endParaRPr lang="nb-NO" dirty="0"/>
          </a:p>
          <a:p>
            <a:pPr marL="0" indent="0">
              <a:buNone/>
            </a:pPr>
            <a:endParaRPr lang="nb-NO" dirty="0"/>
          </a:p>
          <a:p>
            <a:r>
              <a:rPr lang="nb-NO" dirty="0"/>
              <a:t>Å opprette et </a:t>
            </a:r>
            <a:r>
              <a:rPr lang="nb-NO" dirty="0" err="1"/>
              <a:t>spillvindu</a:t>
            </a:r>
            <a:r>
              <a:rPr lang="nb-NO" dirty="0"/>
              <a:t>:</a:t>
            </a:r>
          </a:p>
          <a:p>
            <a:pPr marL="0" indent="0">
              <a:buNone/>
            </a:pPr>
            <a:endParaRPr lang="nb-NO" dirty="0"/>
          </a:p>
          <a:p>
            <a:endParaRPr lang="nb-NO" dirty="0"/>
          </a:p>
          <a:p>
            <a:pPr marL="0" indent="0">
              <a:buNone/>
            </a:pPr>
            <a:r>
              <a:rPr lang="nb-NO" dirty="0"/>
              <a:t>Lager et &lt;</a:t>
            </a:r>
            <a:r>
              <a:rPr lang="nb-NO" dirty="0" err="1"/>
              <a:t>class</a:t>
            </a:r>
            <a:r>
              <a:rPr lang="nb-NO" dirty="0"/>
              <a:t> '</a:t>
            </a:r>
            <a:r>
              <a:rPr lang="nb-NO" dirty="0" err="1"/>
              <a:t>pygame.Surface</a:t>
            </a:r>
            <a:r>
              <a:rPr lang="nb-NO" dirty="0"/>
              <a:t>’&gt; objekt.</a:t>
            </a:r>
          </a:p>
          <a:p>
            <a:pPr marL="0" indent="0">
              <a:buNone/>
            </a:pPr>
            <a:r>
              <a:rPr lang="nb-NO" dirty="0"/>
              <a:t>	Overflaten vi har spillet vårt på, vinduet man spiller i. </a:t>
            </a:r>
          </a:p>
        </p:txBody>
      </p:sp>
      <p:sp>
        <p:nvSpPr>
          <p:cNvPr id="9" name="TekstSylinder 8">
            <a:extLst>
              <a:ext uri="{FF2B5EF4-FFF2-40B4-BE49-F238E27FC236}">
                <a16:creationId xmlns:a16="http://schemas.microsoft.com/office/drawing/2014/main" id="{6AAADF53-8363-677E-8ECE-692C84F4C842}"/>
              </a:ext>
            </a:extLst>
          </p:cNvPr>
          <p:cNvSpPr txBox="1"/>
          <p:nvPr/>
        </p:nvSpPr>
        <p:spPr>
          <a:xfrm>
            <a:off x="1809749" y="2498732"/>
            <a:ext cx="6096000" cy="1200329"/>
          </a:xfrm>
          <a:prstGeom prst="rect">
            <a:avLst/>
          </a:prstGeom>
          <a:noFill/>
        </p:spPr>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pygame</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pg</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Initialiserer</a:t>
            </a:r>
            <a:r>
              <a:rPr lang="en-US" b="0" dirty="0">
                <a:solidFill>
                  <a:srgbClr val="008000"/>
                </a:solidFill>
                <a:effectLst/>
                <a:latin typeface="Consolas" panose="020B0609020204030204" pitchFamily="49" charset="0"/>
              </a:rPr>
              <a:t>/starter </a:t>
            </a:r>
            <a:r>
              <a:rPr lang="en-US" b="0" dirty="0" err="1">
                <a:solidFill>
                  <a:srgbClr val="008000"/>
                </a:solidFill>
                <a:effectLst/>
                <a:latin typeface="Consolas" panose="020B0609020204030204" pitchFamily="49" charset="0"/>
              </a:rPr>
              <a:t>pygame</a:t>
            </a:r>
            <a:endParaRPr lang="en-US" b="0" dirty="0">
              <a:solidFill>
                <a:srgbClr val="000000"/>
              </a:solidFill>
              <a:effectLst/>
              <a:latin typeface="Consolas" panose="020B0609020204030204" pitchFamily="49" charset="0"/>
            </a:endParaRPr>
          </a:p>
          <a:p>
            <a:r>
              <a:rPr lang="en-US" b="0" dirty="0" err="1">
                <a:solidFill>
                  <a:srgbClr val="000000"/>
                </a:solidFill>
                <a:effectLst/>
                <a:latin typeface="Consolas" panose="020B0609020204030204" pitchFamily="49" charset="0"/>
              </a:rPr>
              <a:t>pg.init</a:t>
            </a:r>
            <a:r>
              <a:rPr lang="en-US" b="0" dirty="0">
                <a:solidFill>
                  <a:srgbClr val="000000"/>
                </a:solidFill>
                <a:effectLst/>
                <a:latin typeface="Consolas" panose="020B0609020204030204" pitchFamily="49" charset="0"/>
              </a:rPr>
              <a:t>()</a:t>
            </a:r>
          </a:p>
        </p:txBody>
      </p:sp>
      <p:pic>
        <p:nvPicPr>
          <p:cNvPr id="11" name="Bilde 10">
            <a:extLst>
              <a:ext uri="{FF2B5EF4-FFF2-40B4-BE49-F238E27FC236}">
                <a16:creationId xmlns:a16="http://schemas.microsoft.com/office/drawing/2014/main" id="{99497179-076C-AC26-B303-7FD38DE9B72F}"/>
              </a:ext>
            </a:extLst>
          </p:cNvPr>
          <p:cNvPicPr>
            <a:picLocks noChangeAspect="1"/>
          </p:cNvPicPr>
          <p:nvPr/>
        </p:nvPicPr>
        <p:blipFill>
          <a:blip r:embed="rId2"/>
          <a:stretch>
            <a:fillRect/>
          </a:stretch>
        </p:blipFill>
        <p:spPr>
          <a:xfrm>
            <a:off x="4295775" y="1690688"/>
            <a:ext cx="4007336" cy="673107"/>
          </a:xfrm>
          <a:prstGeom prst="rect">
            <a:avLst/>
          </a:prstGeom>
        </p:spPr>
      </p:pic>
      <p:sp>
        <p:nvSpPr>
          <p:cNvPr id="15" name="TekstSylinder 14">
            <a:extLst>
              <a:ext uri="{FF2B5EF4-FFF2-40B4-BE49-F238E27FC236}">
                <a16:creationId xmlns:a16="http://schemas.microsoft.com/office/drawing/2014/main" id="{0F314B94-A499-75EC-78F1-9B08DF0ABA4B}"/>
              </a:ext>
            </a:extLst>
          </p:cNvPr>
          <p:cNvSpPr txBox="1"/>
          <p:nvPr/>
        </p:nvSpPr>
        <p:spPr>
          <a:xfrm>
            <a:off x="1809749" y="4290149"/>
            <a:ext cx="8334375" cy="1200329"/>
          </a:xfrm>
          <a:prstGeom prst="rect">
            <a:avLst/>
          </a:prstGeom>
          <a:noFill/>
        </p:spPr>
        <p:txBody>
          <a:bodyPr wrap="square">
            <a:spAutoFit/>
          </a:bodyPr>
          <a:lstStyle/>
          <a:p>
            <a:r>
              <a:rPr lang="nb-NO" b="0" dirty="0">
                <a:solidFill>
                  <a:srgbClr val="0070C1"/>
                </a:solidFill>
                <a:effectLst/>
                <a:latin typeface="Consolas" panose="020B0609020204030204" pitchFamily="49" charset="0"/>
              </a:rPr>
              <a:t>VINDU_BREDDE</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500</a:t>
            </a:r>
            <a:endParaRPr lang="nb-NO" b="0" dirty="0">
              <a:solidFill>
                <a:srgbClr val="000000"/>
              </a:solidFill>
              <a:effectLst/>
              <a:latin typeface="Consolas" panose="020B0609020204030204" pitchFamily="49" charset="0"/>
            </a:endParaRPr>
          </a:p>
          <a:p>
            <a:r>
              <a:rPr lang="nb-NO" b="0" dirty="0">
                <a:solidFill>
                  <a:srgbClr val="0070C1"/>
                </a:solidFill>
                <a:effectLst/>
                <a:latin typeface="Consolas" panose="020B0609020204030204" pitchFamily="49" charset="0"/>
              </a:rPr>
              <a:t>VINDU_HOYDE</a:t>
            </a:r>
            <a:r>
              <a:rPr lang="nb-NO" b="0" dirty="0">
                <a:solidFill>
                  <a:srgbClr val="000000"/>
                </a:solidFill>
                <a:effectLst/>
                <a:latin typeface="Consolas" panose="020B0609020204030204" pitchFamily="49" charset="0"/>
              </a:rPr>
              <a:t>  = </a:t>
            </a:r>
            <a:r>
              <a:rPr lang="nb-NO" b="0" dirty="0">
                <a:solidFill>
                  <a:srgbClr val="098658"/>
                </a:solidFill>
                <a:effectLst/>
                <a:latin typeface="Consolas" panose="020B0609020204030204" pitchFamily="49" charset="0"/>
              </a:rPr>
              <a:t>500</a:t>
            </a:r>
            <a:endParaRPr lang="nb-NO" b="0" dirty="0">
              <a:solidFill>
                <a:srgbClr val="000000"/>
              </a:solidFill>
              <a:effectLst/>
              <a:latin typeface="Consolas" panose="020B0609020204030204" pitchFamily="49" charset="0"/>
            </a:endParaRPr>
          </a:p>
          <a:p>
            <a:r>
              <a:rPr lang="nb-NO" b="0" dirty="0">
                <a:solidFill>
                  <a:srgbClr val="001080"/>
                </a:solidFill>
                <a:effectLst/>
                <a:latin typeface="Consolas" panose="020B0609020204030204" pitchFamily="49" charset="0"/>
              </a:rPr>
              <a:t>vindu</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display</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set_mode</a:t>
            </a:r>
            <a:r>
              <a:rPr lang="nb-NO" b="0" dirty="0">
                <a:solidFill>
                  <a:srgbClr val="000000"/>
                </a:solidFill>
                <a:effectLst/>
                <a:latin typeface="Consolas" panose="020B0609020204030204" pitchFamily="49" charset="0"/>
              </a:rPr>
              <a:t>([</a:t>
            </a:r>
            <a:r>
              <a:rPr lang="nb-NO" b="0" dirty="0">
                <a:solidFill>
                  <a:srgbClr val="0070C1"/>
                </a:solidFill>
                <a:effectLst/>
                <a:latin typeface="Consolas" panose="020B0609020204030204" pitchFamily="49" charset="0"/>
              </a:rPr>
              <a:t>VINDU_BREDDE</a:t>
            </a:r>
            <a:r>
              <a:rPr lang="nb-NO" b="0" dirty="0">
                <a:solidFill>
                  <a:srgbClr val="000000"/>
                </a:solidFill>
                <a:effectLst/>
                <a:latin typeface="Consolas" panose="020B0609020204030204" pitchFamily="49" charset="0"/>
              </a:rPr>
              <a:t>, </a:t>
            </a:r>
            <a:r>
              <a:rPr lang="nb-NO" b="0" dirty="0">
                <a:solidFill>
                  <a:srgbClr val="0070C1"/>
                </a:solidFill>
                <a:effectLst/>
                <a:latin typeface="Consolas" panose="020B0609020204030204" pitchFamily="49" charset="0"/>
              </a:rPr>
              <a:t>VINDU_HOYDE</a:t>
            </a:r>
            <a:r>
              <a:rPr lang="nb-NO" b="0" dirty="0">
                <a:solidFill>
                  <a:srgbClr val="000000"/>
                </a:solidFill>
                <a:effectLst/>
                <a:latin typeface="Consolas" panose="020B0609020204030204" pitchFamily="49" charset="0"/>
              </a:rPr>
              <a:t>])</a:t>
            </a:r>
            <a:br>
              <a:rPr lang="nb-NO" b="0" dirty="0">
                <a:solidFill>
                  <a:srgbClr val="000000"/>
                </a:solidFill>
                <a:effectLst/>
                <a:latin typeface="Consolas" panose="020B0609020204030204" pitchFamily="49" charset="0"/>
              </a:rPr>
            </a:b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21499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5078B9-E058-0EC0-7622-5D326C04C34B}"/>
              </a:ext>
            </a:extLst>
          </p:cNvPr>
          <p:cNvSpPr>
            <a:spLocks noGrp="1"/>
          </p:cNvSpPr>
          <p:nvPr>
            <p:ph type="title"/>
          </p:nvPr>
        </p:nvSpPr>
        <p:spPr/>
        <p:txBody>
          <a:bodyPr/>
          <a:lstStyle/>
          <a:p>
            <a:r>
              <a:rPr lang="nb-NO" dirty="0"/>
              <a:t>Vanlige fremgangsmåter</a:t>
            </a:r>
          </a:p>
        </p:txBody>
      </p:sp>
      <p:sp>
        <p:nvSpPr>
          <p:cNvPr id="3" name="Plassholder for innhold 2">
            <a:extLst>
              <a:ext uri="{FF2B5EF4-FFF2-40B4-BE49-F238E27FC236}">
                <a16:creationId xmlns:a16="http://schemas.microsoft.com/office/drawing/2014/main" id="{15BE5E4E-7419-3EEA-10BC-E292F821127D}"/>
              </a:ext>
            </a:extLst>
          </p:cNvPr>
          <p:cNvSpPr>
            <a:spLocks noGrp="1"/>
          </p:cNvSpPr>
          <p:nvPr>
            <p:ph idx="1"/>
          </p:nvPr>
        </p:nvSpPr>
        <p:spPr/>
        <p:txBody>
          <a:bodyPr/>
          <a:lstStyle/>
          <a:p>
            <a:pPr marL="0" indent="0">
              <a:buNone/>
            </a:pPr>
            <a:r>
              <a:rPr lang="nb-NO" dirty="0"/>
              <a:t>Enkleste måte: Sjekke om vi har overlapp hvert «spill </a:t>
            </a:r>
            <a:r>
              <a:rPr lang="nb-NO" dirty="0" err="1"/>
              <a:t>tick</a:t>
            </a:r>
            <a:r>
              <a:rPr lang="nb-NO" dirty="0"/>
              <a:t>»</a:t>
            </a:r>
          </a:p>
          <a:p>
            <a:r>
              <a:rPr lang="nb-NO" dirty="0"/>
              <a:t>Bruk omriss, enten kvadratiske eller sirkler, ikke faktisk utseende</a:t>
            </a:r>
          </a:p>
          <a:p>
            <a:pPr lvl="1"/>
            <a:r>
              <a:rPr lang="nb-NO" dirty="0" err="1"/>
              <a:t>F.eks</a:t>
            </a:r>
            <a:r>
              <a:rPr lang="nb-NO" dirty="0"/>
              <a:t> en </a:t>
            </a:r>
            <a:r>
              <a:rPr lang="nb-NO" dirty="0" err="1"/>
              <a:t>boundingRect</a:t>
            </a:r>
            <a:r>
              <a:rPr lang="nb-NO" dirty="0"/>
              <a:t>, en «hit </a:t>
            </a:r>
            <a:r>
              <a:rPr lang="nb-NO" dirty="0" err="1"/>
              <a:t>box</a:t>
            </a:r>
            <a:r>
              <a:rPr lang="nb-NO" dirty="0"/>
              <a:t>»</a:t>
            </a:r>
          </a:p>
          <a:p>
            <a:pPr marL="0" indent="0">
              <a:buNone/>
            </a:pPr>
            <a:endParaRPr lang="nb-NO" dirty="0"/>
          </a:p>
          <a:p>
            <a:pPr marL="0" indent="0">
              <a:buNone/>
            </a:pPr>
            <a:r>
              <a:rPr lang="nb-NO" dirty="0"/>
              <a:t>Fjern og nær-faser. </a:t>
            </a:r>
          </a:p>
          <a:p>
            <a:pPr marL="0" indent="0">
              <a:buNone/>
            </a:pPr>
            <a:r>
              <a:rPr lang="nb-NO" dirty="0"/>
              <a:t>	For å redusere hvor mye vi må sjekke</a:t>
            </a:r>
          </a:p>
          <a:p>
            <a:r>
              <a:rPr lang="nb-NO" dirty="0"/>
              <a:t>Deler opp kollisjonen til dimensjonene</a:t>
            </a:r>
          </a:p>
          <a:p>
            <a:pPr lvl="1"/>
            <a:r>
              <a:rPr lang="nb-NO" dirty="0"/>
              <a:t>Dimensjonsredusering.</a:t>
            </a:r>
          </a:p>
          <a:p>
            <a:pPr marL="457200" lvl="1" indent="0">
              <a:buNone/>
            </a:pPr>
            <a:endParaRPr lang="nb-NO" dirty="0"/>
          </a:p>
          <a:p>
            <a:pPr marL="457200" lvl="1" indent="0">
              <a:buNone/>
            </a:pPr>
            <a:endParaRPr lang="nb-NO" dirty="0"/>
          </a:p>
          <a:p>
            <a:pPr lvl="1"/>
            <a:endParaRPr lang="nb-NO" dirty="0"/>
          </a:p>
        </p:txBody>
      </p:sp>
      <p:pic>
        <p:nvPicPr>
          <p:cNvPr id="1026" name="Picture 2" descr="Tips for developing a Collision Detection System — Harold Serrano - Game  Engine Developer">
            <a:extLst>
              <a:ext uri="{FF2B5EF4-FFF2-40B4-BE49-F238E27FC236}">
                <a16:creationId xmlns:a16="http://schemas.microsoft.com/office/drawing/2014/main" id="{7FEED3C4-85E1-047A-FCDB-B1A5D4B96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458" y="3450683"/>
            <a:ext cx="4506951" cy="304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46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lassholder for innhold 4">
            <a:extLst>
              <a:ext uri="{FF2B5EF4-FFF2-40B4-BE49-F238E27FC236}">
                <a16:creationId xmlns:a16="http://schemas.microsoft.com/office/drawing/2014/main" id="{0AB848FD-EF0E-B185-904E-A1D0A99E2563}"/>
              </a:ext>
            </a:extLst>
          </p:cNvPr>
          <p:cNvPicPr>
            <a:picLocks noGrp="1" noChangeAspect="1"/>
          </p:cNvPicPr>
          <p:nvPr>
            <p:ph idx="1"/>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1276610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5078B9-E058-0EC0-7622-5D326C04C34B}"/>
              </a:ext>
            </a:extLst>
          </p:cNvPr>
          <p:cNvSpPr>
            <a:spLocks noGrp="1"/>
          </p:cNvSpPr>
          <p:nvPr>
            <p:ph type="title"/>
          </p:nvPr>
        </p:nvSpPr>
        <p:spPr/>
        <p:txBody>
          <a:bodyPr/>
          <a:lstStyle/>
          <a:p>
            <a:r>
              <a:rPr lang="nb-NO" dirty="0"/>
              <a:t>Vanlige fremgangsmåter</a:t>
            </a:r>
          </a:p>
        </p:txBody>
      </p:sp>
      <p:sp>
        <p:nvSpPr>
          <p:cNvPr id="3" name="Plassholder for innhold 2">
            <a:extLst>
              <a:ext uri="{FF2B5EF4-FFF2-40B4-BE49-F238E27FC236}">
                <a16:creationId xmlns:a16="http://schemas.microsoft.com/office/drawing/2014/main" id="{15BE5E4E-7419-3EEA-10BC-E292F821127D}"/>
              </a:ext>
            </a:extLst>
          </p:cNvPr>
          <p:cNvSpPr>
            <a:spLocks noGrp="1"/>
          </p:cNvSpPr>
          <p:nvPr>
            <p:ph idx="1"/>
          </p:nvPr>
        </p:nvSpPr>
        <p:spPr/>
        <p:txBody>
          <a:bodyPr>
            <a:normAutofit lnSpcReduction="10000"/>
          </a:bodyPr>
          <a:lstStyle/>
          <a:p>
            <a:pPr marL="0" indent="0">
              <a:buNone/>
            </a:pPr>
            <a:r>
              <a:rPr lang="nb-NO" dirty="0"/>
              <a:t>Enkleste måte: Sjekke om vi har overlapp hvert «spill </a:t>
            </a:r>
            <a:r>
              <a:rPr lang="nb-NO" dirty="0" err="1"/>
              <a:t>tick</a:t>
            </a:r>
            <a:r>
              <a:rPr lang="nb-NO" dirty="0"/>
              <a:t>»</a:t>
            </a:r>
          </a:p>
          <a:p>
            <a:r>
              <a:rPr lang="nb-NO" dirty="0"/>
              <a:t>Bruk omriss, enten kvadratiske eller sirkler, ikke faktisk utseende</a:t>
            </a:r>
          </a:p>
          <a:p>
            <a:pPr lvl="1"/>
            <a:r>
              <a:rPr lang="nb-NO" dirty="0" err="1"/>
              <a:t>F.eks</a:t>
            </a:r>
            <a:r>
              <a:rPr lang="nb-NO" dirty="0"/>
              <a:t> en </a:t>
            </a:r>
            <a:r>
              <a:rPr lang="nb-NO" dirty="0" err="1"/>
              <a:t>boundingRect</a:t>
            </a:r>
            <a:r>
              <a:rPr lang="nb-NO" dirty="0"/>
              <a:t>, en «hit </a:t>
            </a:r>
            <a:r>
              <a:rPr lang="nb-NO" dirty="0" err="1"/>
              <a:t>box</a:t>
            </a:r>
            <a:r>
              <a:rPr lang="nb-NO" dirty="0"/>
              <a:t>»</a:t>
            </a:r>
          </a:p>
          <a:p>
            <a:pPr marL="0" indent="0">
              <a:buNone/>
            </a:pPr>
            <a:endParaRPr lang="nb-NO" dirty="0"/>
          </a:p>
          <a:p>
            <a:pPr marL="0" indent="0">
              <a:buNone/>
            </a:pPr>
            <a:r>
              <a:rPr lang="nb-NO" dirty="0"/>
              <a:t>Fjern og nær-faser. </a:t>
            </a:r>
          </a:p>
          <a:p>
            <a:pPr marL="0" indent="0">
              <a:buNone/>
            </a:pPr>
            <a:r>
              <a:rPr lang="nb-NO" dirty="0"/>
              <a:t>	For å redusere hvor mye vi må sjekke</a:t>
            </a:r>
          </a:p>
          <a:p>
            <a:r>
              <a:rPr lang="nb-NO" dirty="0"/>
              <a:t>Deler opp kollisjonen til dimensjonene</a:t>
            </a:r>
          </a:p>
          <a:p>
            <a:pPr lvl="1"/>
            <a:r>
              <a:rPr lang="nb-NO" dirty="0"/>
              <a:t>Dimensjonsredusering.</a:t>
            </a:r>
          </a:p>
          <a:p>
            <a:r>
              <a:rPr lang="nb-NO" dirty="0"/>
              <a:t>Sjekker kun nøye elementene som </a:t>
            </a:r>
            <a:br>
              <a:rPr lang="nb-NO" dirty="0"/>
            </a:br>
            <a:r>
              <a:rPr lang="nb-NO" dirty="0"/>
              <a:t>potensielt overlapper</a:t>
            </a:r>
          </a:p>
          <a:p>
            <a:pPr marL="457200" lvl="1" indent="0">
              <a:buNone/>
            </a:pPr>
            <a:endParaRPr lang="nb-NO" dirty="0"/>
          </a:p>
          <a:p>
            <a:pPr marL="457200" lvl="1" indent="0">
              <a:buNone/>
            </a:pPr>
            <a:endParaRPr lang="nb-NO" dirty="0"/>
          </a:p>
          <a:p>
            <a:pPr lvl="1"/>
            <a:endParaRPr lang="nb-NO" dirty="0"/>
          </a:p>
        </p:txBody>
      </p:sp>
      <p:pic>
        <p:nvPicPr>
          <p:cNvPr id="1026" name="Picture 2" descr="Tips for developing a Collision Detection System — Harold Serrano - Game  Engine Developer">
            <a:extLst>
              <a:ext uri="{FF2B5EF4-FFF2-40B4-BE49-F238E27FC236}">
                <a16:creationId xmlns:a16="http://schemas.microsoft.com/office/drawing/2014/main" id="{7FEED3C4-85E1-047A-FCDB-B1A5D4B96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458" y="3450683"/>
            <a:ext cx="4506951" cy="304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6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lassholder for innhold 6">
            <a:extLst>
              <a:ext uri="{FF2B5EF4-FFF2-40B4-BE49-F238E27FC236}">
                <a16:creationId xmlns:a16="http://schemas.microsoft.com/office/drawing/2014/main" id="{2E506D57-5B55-E82A-C810-C356CEED493D}"/>
              </a:ext>
            </a:extLst>
          </p:cNvPr>
          <p:cNvPicPr>
            <a:picLocks noGrp="1" noChangeAspect="1"/>
          </p:cNvPicPr>
          <p:nvPr>
            <p:ph idx="1"/>
          </p:nvPr>
        </p:nvPicPr>
        <p:blipFill>
          <a:blip r:embed="rId2"/>
          <a:stretch>
            <a:fillRect/>
          </a:stretch>
        </p:blipFill>
        <p:spPr>
          <a:xfrm>
            <a:off x="2903411" y="643466"/>
            <a:ext cx="6385177" cy="5571067"/>
          </a:xfrm>
          <a:prstGeom prst="rect">
            <a:avLst/>
          </a:prstGeom>
        </p:spPr>
      </p:pic>
    </p:spTree>
    <p:extLst>
      <p:ext uri="{BB962C8B-B14F-4D97-AF65-F5344CB8AC3E}">
        <p14:creationId xmlns:p14="http://schemas.microsoft.com/office/powerpoint/2010/main" val="4270980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tel 1">
            <a:extLst>
              <a:ext uri="{FF2B5EF4-FFF2-40B4-BE49-F238E27FC236}">
                <a16:creationId xmlns:a16="http://schemas.microsoft.com/office/drawing/2014/main" id="{4CE007A3-AD0B-B0DE-1E5E-74996C08518A}"/>
              </a:ext>
            </a:extLst>
          </p:cNvPr>
          <p:cNvSpPr>
            <a:spLocks noGrp="1"/>
          </p:cNvSpPr>
          <p:nvPr>
            <p:ph type="title"/>
          </p:nvPr>
        </p:nvSpPr>
        <p:spPr>
          <a:xfrm>
            <a:off x="643467" y="321734"/>
            <a:ext cx="10905066" cy="1135737"/>
          </a:xfrm>
        </p:spPr>
        <p:txBody>
          <a:bodyPr>
            <a:normAutofit/>
          </a:bodyPr>
          <a:lstStyle/>
          <a:p>
            <a:r>
              <a:rPr lang="nb-NO" sz="3600"/>
              <a:t>Vanlige «bugs»</a:t>
            </a:r>
          </a:p>
        </p:txBody>
      </p:sp>
      <p:sp>
        <p:nvSpPr>
          <p:cNvPr id="3" name="Plassholder for innhold 2">
            <a:extLst>
              <a:ext uri="{FF2B5EF4-FFF2-40B4-BE49-F238E27FC236}">
                <a16:creationId xmlns:a16="http://schemas.microsoft.com/office/drawing/2014/main" id="{C5943BA9-7048-973F-43F3-47164991BDA4}"/>
              </a:ext>
            </a:extLst>
          </p:cNvPr>
          <p:cNvSpPr>
            <a:spLocks noGrp="1"/>
          </p:cNvSpPr>
          <p:nvPr>
            <p:ph idx="1"/>
          </p:nvPr>
        </p:nvSpPr>
        <p:spPr>
          <a:xfrm>
            <a:off x="643469" y="1782981"/>
            <a:ext cx="4008384" cy="4393982"/>
          </a:xfrm>
        </p:spPr>
        <p:txBody>
          <a:bodyPr>
            <a:normAutofit/>
          </a:bodyPr>
          <a:lstStyle/>
          <a:p>
            <a:pPr fontAlgn="base">
              <a:buFont typeface="Arial" panose="020B0604020202020204" pitchFamily="34" charset="0"/>
              <a:buChar char="•"/>
            </a:pPr>
            <a:r>
              <a:rPr lang="en-US" sz="2000" b="0" i="0" dirty="0">
                <a:effectLst/>
                <a:latin typeface="inherit"/>
              </a:rPr>
              <a:t>undetected collision</a:t>
            </a:r>
          </a:p>
          <a:p>
            <a:pPr fontAlgn="base">
              <a:buFont typeface="Arial" panose="020B0604020202020204" pitchFamily="34" charset="0"/>
              <a:buChar char="•"/>
            </a:pPr>
            <a:r>
              <a:rPr lang="en-US" sz="2000" b="0" i="0" dirty="0">
                <a:effectLst/>
                <a:latin typeface="inherit"/>
              </a:rPr>
              <a:t>fast object bypasses thin wall</a:t>
            </a:r>
          </a:p>
          <a:p>
            <a:pPr lvl="1" fontAlgn="base"/>
            <a:r>
              <a:rPr lang="en-US" sz="2000" dirty="0">
                <a:latin typeface="inherit"/>
              </a:rPr>
              <a:t>Bounding motion-area</a:t>
            </a:r>
            <a:endParaRPr lang="en-US" sz="2000" b="0" i="0" dirty="0">
              <a:effectLst/>
              <a:latin typeface="inherit"/>
            </a:endParaRPr>
          </a:p>
          <a:p>
            <a:pPr fontAlgn="base">
              <a:buFont typeface="Arial" panose="020B0604020202020204" pitchFamily="34" charset="0"/>
              <a:buChar char="•"/>
            </a:pPr>
            <a:r>
              <a:rPr lang="en-US" sz="2000" b="0" i="0" dirty="0">
                <a:effectLst/>
                <a:latin typeface="inherit"/>
              </a:rPr>
              <a:t>main character or object stuck in wall or floor</a:t>
            </a:r>
          </a:p>
          <a:p>
            <a:pPr fontAlgn="base">
              <a:buFont typeface="Arial" panose="020B0604020202020204" pitchFamily="34" charset="0"/>
              <a:buChar char="•"/>
            </a:pPr>
            <a:r>
              <a:rPr lang="en-US" sz="2000" b="0" i="0" dirty="0">
                <a:effectLst/>
                <a:latin typeface="inherit"/>
              </a:rPr>
              <a:t>main character able to bypass and move to forbidden or unwanted place</a:t>
            </a:r>
          </a:p>
          <a:p>
            <a:endParaRPr lang="nb-NO"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Bilde 4">
            <a:extLst>
              <a:ext uri="{FF2B5EF4-FFF2-40B4-BE49-F238E27FC236}">
                <a16:creationId xmlns:a16="http://schemas.microsoft.com/office/drawing/2014/main" id="{F877668B-7D5D-6D87-AA56-BF9DCF8BB9A6}"/>
              </a:ext>
            </a:extLst>
          </p:cNvPr>
          <p:cNvPicPr>
            <a:picLocks noChangeAspect="1"/>
          </p:cNvPicPr>
          <p:nvPr/>
        </p:nvPicPr>
        <p:blipFill>
          <a:blip r:embed="rId2"/>
          <a:stretch>
            <a:fillRect/>
          </a:stretch>
        </p:blipFill>
        <p:spPr>
          <a:xfrm>
            <a:off x="5295320" y="2463156"/>
            <a:ext cx="6253212" cy="300154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3">
            <p14:nvContentPartPr>
              <p14:cNvPr id="4" name="Håndskrift 3">
                <a:extLst>
                  <a:ext uri="{FF2B5EF4-FFF2-40B4-BE49-F238E27FC236}">
                    <a16:creationId xmlns:a16="http://schemas.microsoft.com/office/drawing/2014/main" id="{0D30A29E-C82C-BD40-4096-2F008599D639}"/>
                  </a:ext>
                </a:extLst>
              </p14:cNvPr>
              <p14:cNvContentPartPr/>
              <p14:nvPr/>
            </p14:nvContentPartPr>
            <p14:xfrm>
              <a:off x="8568360" y="1162800"/>
              <a:ext cx="552240" cy="5706720"/>
            </p14:xfrm>
          </p:contentPart>
        </mc:Choice>
        <mc:Fallback xmlns="">
          <p:pic>
            <p:nvPicPr>
              <p:cNvPr id="4" name="Håndskrift 3">
                <a:extLst>
                  <a:ext uri="{FF2B5EF4-FFF2-40B4-BE49-F238E27FC236}">
                    <a16:creationId xmlns:a16="http://schemas.microsoft.com/office/drawing/2014/main" id="{0D30A29E-C82C-BD40-4096-2F008599D639}"/>
                  </a:ext>
                </a:extLst>
              </p:cNvPr>
              <p:cNvPicPr/>
              <p:nvPr/>
            </p:nvPicPr>
            <p:blipFill>
              <a:blip r:embed="rId4"/>
              <a:stretch>
                <a:fillRect/>
              </a:stretch>
            </p:blipFill>
            <p:spPr>
              <a:xfrm>
                <a:off x="8559000" y="1153440"/>
                <a:ext cx="570960" cy="5725440"/>
              </a:xfrm>
              <a:prstGeom prst="rect">
                <a:avLst/>
              </a:prstGeom>
            </p:spPr>
          </p:pic>
        </mc:Fallback>
      </mc:AlternateContent>
    </p:spTree>
    <p:extLst>
      <p:ext uri="{BB962C8B-B14F-4D97-AF65-F5344CB8AC3E}">
        <p14:creationId xmlns:p14="http://schemas.microsoft.com/office/powerpoint/2010/main" val="170527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DC1F90-B76E-1A92-8F13-CD9CE391DDB9}"/>
              </a:ext>
            </a:extLst>
          </p:cNvPr>
          <p:cNvSpPr>
            <a:spLocks noGrp="1"/>
          </p:cNvSpPr>
          <p:nvPr>
            <p:ph type="title"/>
          </p:nvPr>
        </p:nvSpPr>
        <p:spPr>
          <a:xfrm>
            <a:off x="923260" y="1003078"/>
            <a:ext cx="10515600" cy="1325563"/>
          </a:xfrm>
        </p:spPr>
        <p:txBody>
          <a:bodyPr>
            <a:normAutofit fontScale="90000"/>
          </a:bodyPr>
          <a:lstStyle/>
          <a:p>
            <a:r>
              <a:rPr lang="nb-NO" dirty="0"/>
              <a:t>Spesifikke </a:t>
            </a:r>
            <a:r>
              <a:rPr lang="nb-NO" dirty="0" err="1"/>
              <a:t>Pygame</a:t>
            </a:r>
            <a:r>
              <a:rPr lang="nb-NO" dirty="0"/>
              <a:t> metoder vi kan bruke</a:t>
            </a:r>
            <a:br>
              <a:rPr lang="nb-NO" dirty="0"/>
            </a:br>
            <a:r>
              <a:rPr lang="nb-NO" dirty="0"/>
              <a:t>for å sjekke overlapp mellom et Rektangel og andre objekter</a:t>
            </a:r>
          </a:p>
        </p:txBody>
      </p:sp>
      <p:sp>
        <p:nvSpPr>
          <p:cNvPr id="3" name="Plassholder for innhold 2">
            <a:extLst>
              <a:ext uri="{FF2B5EF4-FFF2-40B4-BE49-F238E27FC236}">
                <a16:creationId xmlns:a16="http://schemas.microsoft.com/office/drawing/2014/main" id="{9E10E7D5-EE90-077A-9CCA-D483C8B392DD}"/>
              </a:ext>
            </a:extLst>
          </p:cNvPr>
          <p:cNvSpPr>
            <a:spLocks noGrp="1"/>
          </p:cNvSpPr>
          <p:nvPr>
            <p:ph idx="1"/>
          </p:nvPr>
        </p:nvSpPr>
        <p:spPr/>
        <p:txBody>
          <a:bodyPr/>
          <a:lstStyle/>
          <a:p>
            <a:pPr marL="0" indent="0">
              <a:buNone/>
            </a:pPr>
            <a:endParaRPr lang="nb-NO" dirty="0"/>
          </a:p>
          <a:p>
            <a:pPr marL="0" indent="0">
              <a:buNone/>
            </a:pPr>
            <a:endParaRPr lang="nb-NO" dirty="0"/>
          </a:p>
          <a:p>
            <a:pPr marL="0" indent="0">
              <a:buNone/>
            </a:pPr>
            <a:endParaRPr lang="nb-NO" dirty="0"/>
          </a:p>
        </p:txBody>
      </p:sp>
      <p:sp>
        <p:nvSpPr>
          <p:cNvPr id="5" name="TekstSylinder 4">
            <a:extLst>
              <a:ext uri="{FF2B5EF4-FFF2-40B4-BE49-F238E27FC236}">
                <a16:creationId xmlns:a16="http://schemas.microsoft.com/office/drawing/2014/main" id="{124C63D9-12D6-1DBF-6F09-727900D433C7}"/>
              </a:ext>
            </a:extLst>
          </p:cNvPr>
          <p:cNvSpPr txBox="1"/>
          <p:nvPr/>
        </p:nvSpPr>
        <p:spPr>
          <a:xfrm>
            <a:off x="1145214" y="2985631"/>
            <a:ext cx="9901571" cy="2308324"/>
          </a:xfrm>
          <a:prstGeom prst="rect">
            <a:avLst/>
          </a:prstGeom>
          <a:noFill/>
        </p:spPr>
        <p:txBody>
          <a:bodyPr wrap="square">
            <a:spAutoFit/>
          </a:bodyPr>
          <a:lstStyle/>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clipline</a:t>
            </a:r>
            <a:r>
              <a:rPr lang="nb-NO" b="0" dirty="0">
                <a:solidFill>
                  <a:srgbClr val="000000"/>
                </a:solidFill>
                <a:effectLst/>
                <a:latin typeface="Consolas" panose="020B0609020204030204" pitchFamily="49" charset="0"/>
              </a:rPr>
              <a:t>(«linje»)	-&gt; Hvor de overlapper</a:t>
            </a:r>
          </a:p>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collidepoint</a:t>
            </a:r>
            <a:r>
              <a:rPr lang="nb-NO" b="0" dirty="0">
                <a:solidFill>
                  <a:srgbClr val="000000"/>
                </a:solidFill>
                <a:effectLst/>
                <a:latin typeface="Consolas" panose="020B0609020204030204" pitchFamily="49" charset="0"/>
              </a:rPr>
              <a:t>((</a:t>
            </a:r>
            <a:r>
              <a:rPr lang="nb-NO" b="0" dirty="0" err="1">
                <a:solidFill>
                  <a:srgbClr val="000000"/>
                </a:solidFill>
                <a:effectLst/>
                <a:latin typeface="Consolas" panose="020B0609020204030204" pitchFamily="49" charset="0"/>
              </a:rPr>
              <a:t>x,y</a:t>
            </a:r>
            <a:r>
              <a:rPr lang="nb-NO" b="0" dirty="0">
                <a:solidFill>
                  <a:srgbClr val="000000"/>
                </a:solidFill>
                <a:effectLst/>
                <a:latin typeface="Consolas" panose="020B0609020204030204" pitchFamily="49" charset="0"/>
              </a:rPr>
              <a:t>)) -&gt; Om den og et punkt overlapper</a:t>
            </a:r>
          </a:p>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colliderect</a:t>
            </a:r>
            <a:r>
              <a:rPr lang="nb-NO" b="0" dirty="0">
                <a:solidFill>
                  <a:srgbClr val="000000"/>
                </a:solidFill>
                <a:effectLst/>
                <a:latin typeface="Consolas" panose="020B0609020204030204" pitchFamily="49" charset="0"/>
              </a:rPr>
              <a:t>((</a:t>
            </a:r>
            <a:r>
              <a:rPr lang="nb-NO" b="0" dirty="0" err="1">
                <a:solidFill>
                  <a:srgbClr val="000000"/>
                </a:solidFill>
                <a:effectLst/>
                <a:latin typeface="Consolas" panose="020B0609020204030204" pitchFamily="49" charset="0"/>
              </a:rPr>
              <a:t>Rect</a:t>
            </a:r>
            <a:r>
              <a:rPr lang="nb-NO" b="0" dirty="0">
                <a:solidFill>
                  <a:srgbClr val="000000"/>
                </a:solidFill>
                <a:effectLst/>
                <a:latin typeface="Consolas" panose="020B0609020204030204" pitchFamily="49" charset="0"/>
              </a:rPr>
              <a:t>) -&gt; Om to </a:t>
            </a:r>
            <a:r>
              <a:rPr lang="nb-NO" b="0" dirty="0" err="1">
                <a:solidFill>
                  <a:srgbClr val="000000"/>
                </a:solidFill>
                <a:effectLst/>
                <a:latin typeface="Consolas" panose="020B0609020204030204" pitchFamily="49" charset="0"/>
              </a:rPr>
              <a:t>rect</a:t>
            </a:r>
            <a:r>
              <a:rPr lang="nb-NO" b="0" dirty="0">
                <a:solidFill>
                  <a:srgbClr val="000000"/>
                </a:solidFill>
                <a:effectLst/>
                <a:latin typeface="Consolas" panose="020B0609020204030204" pitchFamily="49" charset="0"/>
              </a:rPr>
              <a:t> overlapper</a:t>
            </a:r>
          </a:p>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collidelist</a:t>
            </a:r>
            <a:r>
              <a:rPr lang="nb-NO" b="0" dirty="0">
                <a:solidFill>
                  <a:srgbClr val="000000"/>
                </a:solidFill>
                <a:effectLst/>
                <a:latin typeface="Consolas" panose="020B0609020204030204" pitchFamily="49" charset="0"/>
              </a:rPr>
              <a:t>([</a:t>
            </a:r>
            <a:r>
              <a:rPr lang="nb-NO" b="0" dirty="0" err="1">
                <a:solidFill>
                  <a:srgbClr val="000000"/>
                </a:solidFill>
                <a:effectLst/>
                <a:latin typeface="Consolas" panose="020B0609020204030204" pitchFamily="49" charset="0"/>
              </a:rPr>
              <a:t>Rects</a:t>
            </a:r>
            <a:r>
              <a:rPr lang="nb-NO" b="0" dirty="0">
                <a:solidFill>
                  <a:srgbClr val="000000"/>
                </a:solidFill>
                <a:effectLst/>
                <a:latin typeface="Consolas" panose="020B0609020204030204" pitchFamily="49" charset="0"/>
              </a:rPr>
              <a:t>]) -&gt; Første </a:t>
            </a:r>
            <a:r>
              <a:rPr lang="nb-NO" b="0" dirty="0" err="1">
                <a:solidFill>
                  <a:srgbClr val="000000"/>
                </a:solidFill>
                <a:effectLst/>
                <a:latin typeface="Consolas" panose="020B0609020204030204" pitchFamily="49" charset="0"/>
              </a:rPr>
              <a:t>rect</a:t>
            </a:r>
            <a:r>
              <a:rPr lang="nb-NO" b="0" dirty="0">
                <a:solidFill>
                  <a:srgbClr val="000000"/>
                </a:solidFill>
                <a:effectLst/>
                <a:latin typeface="Consolas" panose="020B0609020204030204" pitchFamily="49" charset="0"/>
              </a:rPr>
              <a:t> som overlapper i listen</a:t>
            </a:r>
          </a:p>
          <a:p>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Rect</a:t>
            </a:r>
            <a:r>
              <a:rPr lang="nb-NO" b="0" dirty="0">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collidelistall</a:t>
            </a:r>
            <a:r>
              <a:rPr lang="nb-NO" b="0" dirty="0">
                <a:solidFill>
                  <a:srgbClr val="000000"/>
                </a:solidFill>
                <a:effectLst/>
                <a:latin typeface="Consolas" panose="020B0609020204030204" pitchFamily="49" charset="0"/>
              </a:rPr>
              <a:t>([</a:t>
            </a:r>
            <a:r>
              <a:rPr lang="nb-NO" b="0" dirty="0" err="1">
                <a:solidFill>
                  <a:srgbClr val="000000"/>
                </a:solidFill>
                <a:effectLst/>
                <a:latin typeface="Consolas" panose="020B0609020204030204" pitchFamily="49" charset="0"/>
              </a:rPr>
              <a:t>Rects</a:t>
            </a:r>
            <a:r>
              <a:rPr lang="nb-NO" b="0" dirty="0">
                <a:solidFill>
                  <a:srgbClr val="000000"/>
                </a:solidFill>
                <a:effectLst/>
                <a:latin typeface="Consolas" panose="020B0609020204030204" pitchFamily="49" charset="0"/>
              </a:rPr>
              <a:t>) -&gt; Liste med </a:t>
            </a:r>
            <a:r>
              <a:rPr lang="nb-NO" b="0" dirty="0" err="1">
                <a:solidFill>
                  <a:srgbClr val="000000"/>
                </a:solidFill>
                <a:effectLst/>
                <a:latin typeface="Consolas" panose="020B0609020204030204" pitchFamily="49" charset="0"/>
              </a:rPr>
              <a:t>rects</a:t>
            </a:r>
            <a:r>
              <a:rPr lang="nb-NO" b="0" dirty="0">
                <a:solidFill>
                  <a:srgbClr val="000000"/>
                </a:solidFill>
                <a:effectLst/>
                <a:latin typeface="Consolas" panose="020B0609020204030204" pitchFamily="49" charset="0"/>
              </a:rPr>
              <a:t> som overlapper</a:t>
            </a:r>
          </a:p>
          <a:p>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a:p>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74796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A702F0-7D84-F457-99C3-E636B92F881E}"/>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20227792-AF28-E4C7-690B-9A9F09A7D5A3}"/>
              </a:ext>
            </a:extLst>
          </p:cNvPr>
          <p:cNvSpPr>
            <a:spLocks noGrp="1"/>
          </p:cNvSpPr>
          <p:nvPr>
            <p:ph idx="1"/>
          </p:nvPr>
        </p:nvSpPr>
        <p:spPr/>
        <p:txBody>
          <a:bodyPr/>
          <a:lstStyle/>
          <a:p>
            <a:endParaRPr lang="nb-NO"/>
          </a:p>
        </p:txBody>
      </p:sp>
      <p:pic>
        <p:nvPicPr>
          <p:cNvPr id="5" name="Bilde 4">
            <a:extLst>
              <a:ext uri="{FF2B5EF4-FFF2-40B4-BE49-F238E27FC236}">
                <a16:creationId xmlns:a16="http://schemas.microsoft.com/office/drawing/2014/main" id="{176D7389-13F9-9AEF-D34F-ED8CDDA8FC5A}"/>
              </a:ext>
            </a:extLst>
          </p:cNvPr>
          <p:cNvPicPr>
            <a:picLocks noChangeAspect="1"/>
          </p:cNvPicPr>
          <p:nvPr/>
        </p:nvPicPr>
        <p:blipFill>
          <a:blip r:embed="rId2"/>
          <a:stretch>
            <a:fillRect/>
          </a:stretch>
        </p:blipFill>
        <p:spPr>
          <a:xfrm>
            <a:off x="1116335" y="0"/>
            <a:ext cx="9959329" cy="6858000"/>
          </a:xfrm>
          <a:prstGeom prst="rect">
            <a:avLst/>
          </a:prstGeom>
        </p:spPr>
      </p:pic>
    </p:spTree>
    <p:extLst>
      <p:ext uri="{BB962C8B-B14F-4D97-AF65-F5344CB8AC3E}">
        <p14:creationId xmlns:p14="http://schemas.microsoft.com/office/powerpoint/2010/main" val="4161668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F0326FB-C9BE-A4D7-D356-316ABB9B1B88}"/>
              </a:ext>
            </a:extLst>
          </p:cNvPr>
          <p:cNvSpPr>
            <a:spLocks noGrp="1"/>
          </p:cNvSpPr>
          <p:nvPr>
            <p:ph type="title"/>
          </p:nvPr>
        </p:nvSpPr>
        <p:spPr/>
        <p:txBody>
          <a:bodyPr/>
          <a:lstStyle/>
          <a:p>
            <a:r>
              <a:rPr lang="nb-NO" dirty="0"/>
              <a:t>Å beskrive et program	UML-klasse diagram</a:t>
            </a:r>
          </a:p>
        </p:txBody>
      </p:sp>
      <p:sp>
        <p:nvSpPr>
          <p:cNvPr id="3" name="Plassholder for innhold 2">
            <a:extLst>
              <a:ext uri="{FF2B5EF4-FFF2-40B4-BE49-F238E27FC236}">
                <a16:creationId xmlns:a16="http://schemas.microsoft.com/office/drawing/2014/main" id="{CC6637E3-4615-FE5F-6B4B-D1292CB30DB4}"/>
              </a:ext>
            </a:extLst>
          </p:cNvPr>
          <p:cNvSpPr>
            <a:spLocks noGrp="1"/>
          </p:cNvSpPr>
          <p:nvPr>
            <p:ph idx="1"/>
          </p:nvPr>
        </p:nvSpPr>
        <p:spPr/>
        <p:txBody>
          <a:bodyPr/>
          <a:lstStyle/>
          <a:p>
            <a:pPr marL="0" indent="0">
              <a:buNone/>
            </a:pPr>
            <a:r>
              <a:rPr lang="nb-NO" dirty="0"/>
              <a:t>Hvordan strukturerer vi informasjon om hvordan klasser og program virker sammen?</a:t>
            </a:r>
          </a:p>
          <a:p>
            <a:pPr marL="0" indent="0">
              <a:buNone/>
            </a:pPr>
            <a:r>
              <a:rPr lang="nb-NO" dirty="0"/>
              <a:t>	En måte er å bruke UML-klasse diagram</a:t>
            </a:r>
          </a:p>
          <a:p>
            <a:pPr marL="0" indent="0">
              <a:buNone/>
            </a:pPr>
            <a:r>
              <a:rPr lang="nb-NO" dirty="0"/>
              <a:t>		</a:t>
            </a:r>
            <a:r>
              <a:rPr lang="nb-NO" sz="1800" b="1" i="1" dirty="0" err="1"/>
              <a:t>unified</a:t>
            </a:r>
            <a:r>
              <a:rPr lang="nb-NO" sz="1800" b="1" i="1" dirty="0"/>
              <a:t> </a:t>
            </a:r>
            <a:r>
              <a:rPr lang="nb-NO" sz="1800" b="1" i="1" dirty="0" err="1"/>
              <a:t>modeling</a:t>
            </a:r>
            <a:r>
              <a:rPr lang="nb-NO" sz="1800" b="1" i="1" dirty="0"/>
              <a:t> </a:t>
            </a:r>
            <a:r>
              <a:rPr lang="nb-NO" sz="1800" b="1" i="1" dirty="0" err="1"/>
              <a:t>language</a:t>
            </a:r>
            <a:r>
              <a:rPr lang="nb-NO" dirty="0"/>
              <a:t>	</a:t>
            </a:r>
          </a:p>
        </p:txBody>
      </p:sp>
      <p:graphicFrame>
        <p:nvGraphicFramePr>
          <p:cNvPr id="10" name="Tabell 10">
            <a:extLst>
              <a:ext uri="{FF2B5EF4-FFF2-40B4-BE49-F238E27FC236}">
                <a16:creationId xmlns:a16="http://schemas.microsoft.com/office/drawing/2014/main" id="{7DAE9779-00FE-2421-0BFB-81AD22ACAF55}"/>
              </a:ext>
            </a:extLst>
          </p:cNvPr>
          <p:cNvGraphicFramePr>
            <a:graphicFrameLocks noGrp="1"/>
          </p:cNvGraphicFramePr>
          <p:nvPr>
            <p:extLst>
              <p:ext uri="{D42A27DB-BD31-4B8C-83A1-F6EECF244321}">
                <p14:modId xmlns:p14="http://schemas.microsoft.com/office/powerpoint/2010/main" val="4153428550"/>
              </p:ext>
            </p:extLst>
          </p:nvPr>
        </p:nvGraphicFramePr>
        <p:xfrm>
          <a:off x="1948872" y="4001294"/>
          <a:ext cx="8128000" cy="111252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086471365"/>
                    </a:ext>
                  </a:extLst>
                </a:gridCol>
                <a:gridCol w="4064000">
                  <a:extLst>
                    <a:ext uri="{9D8B030D-6E8A-4147-A177-3AD203B41FA5}">
                      <a16:colId xmlns:a16="http://schemas.microsoft.com/office/drawing/2014/main" val="3766401668"/>
                    </a:ext>
                  </a:extLst>
                </a:gridCol>
              </a:tblGrid>
              <a:tr h="370840">
                <a:tc>
                  <a:txBody>
                    <a:bodyPr/>
                    <a:lstStyle/>
                    <a:p>
                      <a:pPr algn="ctr"/>
                      <a:r>
                        <a:rPr lang="nb-NO" dirty="0"/>
                        <a:t>Klassenavn går hit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96433"/>
                  </a:ext>
                </a:extLst>
              </a:tr>
              <a:tr h="370840">
                <a:tc>
                  <a:txBody>
                    <a:bodyPr/>
                    <a:lstStyle/>
                    <a:p>
                      <a:pPr algn="ctr"/>
                      <a:r>
                        <a:rPr lang="nb-NO" dirty="0"/>
                        <a:t>Attributter  her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547735"/>
                  </a:ext>
                </a:extLst>
              </a:tr>
              <a:tr h="370840">
                <a:tc>
                  <a:txBody>
                    <a:bodyPr/>
                    <a:lstStyle/>
                    <a:p>
                      <a:pPr algn="ctr"/>
                      <a:r>
                        <a:rPr lang="nb-NO" dirty="0"/>
                        <a:t>Metoder  her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885916"/>
                  </a:ext>
                </a:extLst>
              </a:tr>
            </a:tbl>
          </a:graphicData>
        </a:graphic>
      </p:graphicFrame>
    </p:spTree>
    <p:extLst>
      <p:ext uri="{BB962C8B-B14F-4D97-AF65-F5344CB8AC3E}">
        <p14:creationId xmlns:p14="http://schemas.microsoft.com/office/powerpoint/2010/main" val="1662669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E641CAE5-A0FB-6171-F83B-9033EF7BB563}"/>
              </a:ext>
            </a:extLst>
          </p:cNvPr>
          <p:cNvPicPr>
            <a:picLocks noChangeAspect="1"/>
          </p:cNvPicPr>
          <p:nvPr/>
        </p:nvPicPr>
        <p:blipFill rotWithShape="1">
          <a:blip r:embed="rId2"/>
          <a:srcRect r="61002"/>
          <a:stretch/>
        </p:blipFill>
        <p:spPr>
          <a:xfrm>
            <a:off x="8308072" y="-54980"/>
            <a:ext cx="3883928" cy="6858000"/>
          </a:xfrm>
          <a:prstGeom prst="rect">
            <a:avLst/>
          </a:prstGeom>
        </p:spPr>
      </p:pic>
      <p:sp>
        <p:nvSpPr>
          <p:cNvPr id="2" name="Tittel 1">
            <a:extLst>
              <a:ext uri="{FF2B5EF4-FFF2-40B4-BE49-F238E27FC236}">
                <a16:creationId xmlns:a16="http://schemas.microsoft.com/office/drawing/2014/main" id="{D0E77F6E-503B-D563-C60A-2BBB735975D5}"/>
              </a:ext>
            </a:extLst>
          </p:cNvPr>
          <p:cNvSpPr>
            <a:spLocks noGrp="1"/>
          </p:cNvSpPr>
          <p:nvPr>
            <p:ph type="title"/>
          </p:nvPr>
        </p:nvSpPr>
        <p:spPr>
          <a:xfrm>
            <a:off x="838200" y="365125"/>
            <a:ext cx="9469582" cy="1325563"/>
          </a:xfrm>
          <a:solidFill>
            <a:schemeClr val="bg1"/>
          </a:solidFill>
        </p:spPr>
        <p:txBody>
          <a:bodyPr/>
          <a:lstStyle/>
          <a:p>
            <a:r>
              <a:rPr lang="nb-NO" dirty="0"/>
              <a:t>Klassen hund , et enkelt UML diagram</a:t>
            </a:r>
          </a:p>
        </p:txBody>
      </p:sp>
      <p:graphicFrame>
        <p:nvGraphicFramePr>
          <p:cNvPr id="5" name="Tabell 10">
            <a:extLst>
              <a:ext uri="{FF2B5EF4-FFF2-40B4-BE49-F238E27FC236}">
                <a16:creationId xmlns:a16="http://schemas.microsoft.com/office/drawing/2014/main" id="{BD7EB731-C57D-4D97-0588-FE8E3CB19AB8}"/>
              </a:ext>
            </a:extLst>
          </p:cNvPr>
          <p:cNvGraphicFramePr>
            <a:graphicFrameLocks noGrp="1"/>
          </p:cNvGraphicFramePr>
          <p:nvPr>
            <p:extLst>
              <p:ext uri="{D42A27DB-BD31-4B8C-83A1-F6EECF244321}">
                <p14:modId xmlns:p14="http://schemas.microsoft.com/office/powerpoint/2010/main" val="3614461010"/>
              </p:ext>
            </p:extLst>
          </p:nvPr>
        </p:nvGraphicFramePr>
        <p:xfrm>
          <a:off x="0" y="1554533"/>
          <a:ext cx="8128000" cy="329692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086471365"/>
                    </a:ext>
                  </a:extLst>
                </a:gridCol>
                <a:gridCol w="4064000">
                  <a:extLst>
                    <a:ext uri="{9D8B030D-6E8A-4147-A177-3AD203B41FA5}">
                      <a16:colId xmlns:a16="http://schemas.microsoft.com/office/drawing/2014/main" val="3766401668"/>
                    </a:ext>
                  </a:extLst>
                </a:gridCol>
              </a:tblGrid>
              <a:tr h="370840">
                <a:tc>
                  <a:txBody>
                    <a:bodyPr/>
                    <a:lstStyle/>
                    <a:p>
                      <a:pPr algn="ctr"/>
                      <a:r>
                        <a:rPr lang="nb-NO" dirty="0"/>
                        <a:t>Klassenavn går hit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dirty="0"/>
                        <a:t>Hund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96433"/>
                  </a:ext>
                </a:extLst>
              </a:tr>
              <a:tr h="370840">
                <a:tc>
                  <a:txBody>
                    <a:bodyPr/>
                    <a:lstStyle/>
                    <a:p>
                      <a:pPr algn="ctr"/>
                      <a:r>
                        <a:rPr lang="nb-NO" dirty="0"/>
                        <a:t>Attributter  her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dirty="0"/>
                        <a:t>farge</a:t>
                      </a:r>
                    </a:p>
                    <a:p>
                      <a:r>
                        <a:rPr lang="nb-NO" dirty="0" err="1"/>
                        <a:t>øyeFarge</a:t>
                      </a:r>
                      <a:endParaRPr lang="nb-NO" dirty="0"/>
                    </a:p>
                    <a:p>
                      <a:r>
                        <a:rPr lang="nb-NO" dirty="0"/>
                        <a:t>Høyde</a:t>
                      </a:r>
                    </a:p>
                    <a:p>
                      <a:r>
                        <a:rPr lang="nb-NO" dirty="0"/>
                        <a:t>Lengde</a:t>
                      </a:r>
                    </a:p>
                    <a:p>
                      <a:r>
                        <a:rPr lang="nb-NO" dirty="0"/>
                        <a:t>Vekt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54773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dirty="0"/>
                        <a:t>Metoder  her </a:t>
                      </a:r>
                      <a:r>
                        <a:rPr lang="nb-NO" dirty="0">
                          <a:sym typeface="Wingdings" panose="05000000000000000000" pitchFamily="2" charset="2"/>
                        </a:rPr>
                        <a:t></a:t>
                      </a:r>
                    </a:p>
                    <a:p>
                      <a:pPr algn="ct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dirty="0"/>
                        <a:t>__</a:t>
                      </a:r>
                      <a:r>
                        <a:rPr lang="nb-NO" dirty="0" err="1"/>
                        <a:t>init</a:t>
                      </a:r>
                      <a:r>
                        <a:rPr lang="nb-NO" dirty="0"/>
                        <a:t>__()</a:t>
                      </a:r>
                    </a:p>
                    <a:p>
                      <a:r>
                        <a:rPr lang="nb-NO" dirty="0" err="1"/>
                        <a:t>Sit</a:t>
                      </a:r>
                      <a:r>
                        <a:rPr lang="nb-NO" dirty="0"/>
                        <a:t>()</a:t>
                      </a:r>
                    </a:p>
                    <a:p>
                      <a:r>
                        <a:rPr lang="nb-NO" dirty="0"/>
                        <a:t>Ligg()</a:t>
                      </a:r>
                    </a:p>
                    <a:p>
                      <a:r>
                        <a:rPr lang="nb-NO" dirty="0" err="1"/>
                        <a:t>giLabb</a:t>
                      </a:r>
                      <a:r>
                        <a:rPr lang="nb-NO" dirty="0"/>
                        <a:t>()</a:t>
                      </a:r>
                    </a:p>
                    <a:p>
                      <a:r>
                        <a:rPr lang="nb-NO" dirty="0"/>
                        <a:t>Kom()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885916"/>
                  </a:ext>
                </a:extLst>
              </a:tr>
            </a:tbl>
          </a:graphicData>
        </a:graphic>
      </p:graphicFrame>
    </p:spTree>
    <p:extLst>
      <p:ext uri="{BB962C8B-B14F-4D97-AF65-F5344CB8AC3E}">
        <p14:creationId xmlns:p14="http://schemas.microsoft.com/office/powerpoint/2010/main" val="170519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E641CAE5-A0FB-6171-F83B-9033EF7BB563}"/>
              </a:ext>
            </a:extLst>
          </p:cNvPr>
          <p:cNvPicPr>
            <a:picLocks noChangeAspect="1"/>
          </p:cNvPicPr>
          <p:nvPr/>
        </p:nvPicPr>
        <p:blipFill rotWithShape="1">
          <a:blip r:embed="rId2"/>
          <a:srcRect r="61002"/>
          <a:stretch/>
        </p:blipFill>
        <p:spPr>
          <a:xfrm>
            <a:off x="8308072" y="-54980"/>
            <a:ext cx="3883928" cy="6858000"/>
          </a:xfrm>
          <a:prstGeom prst="rect">
            <a:avLst/>
          </a:prstGeom>
        </p:spPr>
      </p:pic>
      <p:sp>
        <p:nvSpPr>
          <p:cNvPr id="2" name="Tittel 1">
            <a:extLst>
              <a:ext uri="{FF2B5EF4-FFF2-40B4-BE49-F238E27FC236}">
                <a16:creationId xmlns:a16="http://schemas.microsoft.com/office/drawing/2014/main" id="{D0E77F6E-503B-D563-C60A-2BBB735975D5}"/>
              </a:ext>
            </a:extLst>
          </p:cNvPr>
          <p:cNvSpPr>
            <a:spLocks noGrp="1"/>
          </p:cNvSpPr>
          <p:nvPr>
            <p:ph type="title"/>
          </p:nvPr>
        </p:nvSpPr>
        <p:spPr>
          <a:xfrm>
            <a:off x="838200" y="365125"/>
            <a:ext cx="9469582" cy="1325563"/>
          </a:xfrm>
          <a:solidFill>
            <a:schemeClr val="bg1"/>
          </a:solidFill>
        </p:spPr>
        <p:txBody>
          <a:bodyPr/>
          <a:lstStyle/>
          <a:p>
            <a:r>
              <a:rPr lang="nb-NO" dirty="0"/>
              <a:t>Klassen hund , mer info i diagrammet</a:t>
            </a:r>
          </a:p>
        </p:txBody>
      </p:sp>
      <p:graphicFrame>
        <p:nvGraphicFramePr>
          <p:cNvPr id="5" name="Tabell 10">
            <a:extLst>
              <a:ext uri="{FF2B5EF4-FFF2-40B4-BE49-F238E27FC236}">
                <a16:creationId xmlns:a16="http://schemas.microsoft.com/office/drawing/2014/main" id="{BD7EB731-C57D-4D97-0588-FE8E3CB19AB8}"/>
              </a:ext>
            </a:extLst>
          </p:cNvPr>
          <p:cNvGraphicFramePr>
            <a:graphicFrameLocks noGrp="1"/>
          </p:cNvGraphicFramePr>
          <p:nvPr>
            <p:extLst>
              <p:ext uri="{D42A27DB-BD31-4B8C-83A1-F6EECF244321}">
                <p14:modId xmlns:p14="http://schemas.microsoft.com/office/powerpoint/2010/main" val="1533627084"/>
              </p:ext>
            </p:extLst>
          </p:nvPr>
        </p:nvGraphicFramePr>
        <p:xfrm>
          <a:off x="0" y="1554533"/>
          <a:ext cx="8128000" cy="329692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3086471365"/>
                    </a:ext>
                  </a:extLst>
                </a:gridCol>
                <a:gridCol w="4064000">
                  <a:extLst>
                    <a:ext uri="{9D8B030D-6E8A-4147-A177-3AD203B41FA5}">
                      <a16:colId xmlns:a16="http://schemas.microsoft.com/office/drawing/2014/main" val="3766401668"/>
                    </a:ext>
                  </a:extLst>
                </a:gridCol>
              </a:tblGrid>
              <a:tr h="370840">
                <a:tc>
                  <a:txBody>
                    <a:bodyPr/>
                    <a:lstStyle/>
                    <a:p>
                      <a:pPr algn="ctr"/>
                      <a:r>
                        <a:rPr lang="nb-NO" dirty="0"/>
                        <a:t>Klassenavn går hit </a:t>
                      </a:r>
                      <a:r>
                        <a:rPr lang="nb-NO" dirty="0">
                          <a:sym typeface="Wingdings" panose="05000000000000000000" pitchFamily="2" charset="2"/>
                        </a:rPr>
                        <a:t></a:t>
                      </a: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dirty="0"/>
                        <a:t>Hund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596433"/>
                  </a:ext>
                </a:extLst>
              </a:tr>
              <a:tr h="370840">
                <a:tc>
                  <a:txBody>
                    <a:bodyPr/>
                    <a:lstStyle/>
                    <a:p>
                      <a:pPr algn="ctr"/>
                      <a:r>
                        <a:rPr lang="nb-NO" dirty="0"/>
                        <a:t>Attributter:  med datatyper </a:t>
                      </a:r>
                      <a:r>
                        <a:rPr lang="nb-NO" dirty="0">
                          <a:sym typeface="Wingdings" panose="05000000000000000000" pitchFamily="2" charset="2"/>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dirty="0"/>
                        <a:t>Farge: </a:t>
                      </a:r>
                      <a:r>
                        <a:rPr lang="nb-NO" dirty="0" err="1"/>
                        <a:t>str</a:t>
                      </a:r>
                      <a:endParaRPr lang="nb-NO" dirty="0"/>
                    </a:p>
                    <a:p>
                      <a:r>
                        <a:rPr lang="nb-NO" dirty="0" err="1"/>
                        <a:t>øyeFarge</a:t>
                      </a:r>
                      <a:r>
                        <a:rPr lang="nb-NO" dirty="0"/>
                        <a:t>: </a:t>
                      </a:r>
                      <a:r>
                        <a:rPr lang="nb-NO" dirty="0" err="1"/>
                        <a:t>str</a:t>
                      </a:r>
                      <a:endParaRPr lang="nb-NO" dirty="0"/>
                    </a:p>
                    <a:p>
                      <a:r>
                        <a:rPr lang="nb-NO" dirty="0"/>
                        <a:t>Høyde: float</a:t>
                      </a:r>
                    </a:p>
                    <a:p>
                      <a:r>
                        <a:rPr lang="nb-NO" dirty="0"/>
                        <a:t>Lengde: float</a:t>
                      </a:r>
                    </a:p>
                    <a:p>
                      <a:r>
                        <a:rPr lang="nb-NO" dirty="0"/>
                        <a:t>Vekt: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547735"/>
                  </a:ext>
                </a:extLst>
              </a:tr>
              <a:tr h="0">
                <a:tc>
                  <a:txBody>
                    <a:bodyPr/>
                    <a:lstStyle/>
                    <a:p>
                      <a:pPr algn="ctr"/>
                      <a:r>
                        <a:rPr lang="nb-NO" dirty="0"/>
                        <a:t>__ før en metode eller attributt  </a:t>
                      </a:r>
                      <a:r>
                        <a:rPr lang="nb-NO" dirty="0">
                          <a:sym typeface="Wingdings" panose="05000000000000000000" pitchFamily="2" charset="2"/>
                        </a:rPr>
                        <a:t></a:t>
                      </a:r>
                      <a:endParaRPr lang="nb-NO" dirty="0"/>
                    </a:p>
                    <a:p>
                      <a:pPr algn="ctr"/>
                      <a:r>
                        <a:rPr lang="nb-NO" dirty="0"/>
                        <a:t>Sier at den er en «skjult» metode eller attributt, som ikke skal brukes utenfor objektet. </a:t>
                      </a:r>
                    </a:p>
                    <a:p>
                      <a:pPr algn="ctr"/>
                      <a:endParaRPr lang="nb-N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dirty="0"/>
                        <a:t>__</a:t>
                      </a:r>
                      <a:r>
                        <a:rPr lang="nb-NO" dirty="0" err="1"/>
                        <a:t>init</a:t>
                      </a:r>
                      <a:r>
                        <a:rPr lang="nb-NO" dirty="0"/>
                        <a:t>__()</a:t>
                      </a:r>
                    </a:p>
                    <a:p>
                      <a:r>
                        <a:rPr lang="nb-NO" dirty="0" err="1"/>
                        <a:t>Sit</a:t>
                      </a:r>
                      <a:r>
                        <a:rPr lang="nb-NO" dirty="0"/>
                        <a:t>()</a:t>
                      </a:r>
                    </a:p>
                    <a:p>
                      <a:r>
                        <a:rPr lang="nb-NO" dirty="0"/>
                        <a:t>Ligg()</a:t>
                      </a:r>
                    </a:p>
                    <a:p>
                      <a:r>
                        <a:rPr lang="nb-NO" dirty="0" err="1"/>
                        <a:t>giLabb</a:t>
                      </a:r>
                      <a:r>
                        <a:rPr lang="nb-NO" dirty="0"/>
                        <a:t>()</a:t>
                      </a:r>
                    </a:p>
                    <a:p>
                      <a:r>
                        <a:rPr lang="nb-NO" dirty="0"/>
                        <a:t>Kom()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885916"/>
                  </a:ext>
                </a:extLst>
              </a:tr>
            </a:tbl>
          </a:graphicData>
        </a:graphic>
      </p:graphicFrame>
      <p:sp>
        <p:nvSpPr>
          <p:cNvPr id="3" name="TekstSylinder 2">
            <a:extLst>
              <a:ext uri="{FF2B5EF4-FFF2-40B4-BE49-F238E27FC236}">
                <a16:creationId xmlns:a16="http://schemas.microsoft.com/office/drawing/2014/main" id="{3501CD01-2D18-9C67-21D7-50A543C9031A}"/>
              </a:ext>
            </a:extLst>
          </p:cNvPr>
          <p:cNvSpPr txBox="1"/>
          <p:nvPr/>
        </p:nvSpPr>
        <p:spPr>
          <a:xfrm>
            <a:off x="838200" y="2727689"/>
            <a:ext cx="3883928" cy="646331"/>
          </a:xfrm>
          <a:prstGeom prst="rect">
            <a:avLst/>
          </a:prstGeom>
          <a:noFill/>
        </p:spPr>
        <p:txBody>
          <a:bodyPr wrap="square" rtlCol="0">
            <a:spAutoFit/>
          </a:bodyPr>
          <a:lstStyle/>
          <a:p>
            <a:endParaRPr lang="nb-NO" b="1" dirty="0"/>
          </a:p>
          <a:p>
            <a:r>
              <a:rPr lang="nb-NO" b="1" dirty="0"/>
              <a:t>Python standard:</a:t>
            </a:r>
          </a:p>
        </p:txBody>
      </p:sp>
      <mc:AlternateContent xmlns:mc="http://schemas.openxmlformats.org/markup-compatibility/2006" xmlns:pslz="http://schemas.microsoft.com/office/powerpoint/2016/slidezoom">
        <mc:Choice Requires="pslz">
          <p:graphicFrame>
            <p:nvGraphicFramePr>
              <p:cNvPr id="7" name="Lysbildezoom 6">
                <a:extLst>
                  <a:ext uri="{FF2B5EF4-FFF2-40B4-BE49-F238E27FC236}">
                    <a16:creationId xmlns:a16="http://schemas.microsoft.com/office/drawing/2014/main" id="{4A0B6DF6-7672-D713-284F-77ECA95828DB}"/>
                  </a:ext>
                </a:extLst>
              </p:cNvPr>
              <p:cNvGraphicFramePr>
                <a:graphicFrameLocks noChangeAspect="1"/>
              </p:cNvGraphicFramePr>
              <p:nvPr>
                <p:extLst>
                  <p:ext uri="{D42A27DB-BD31-4B8C-83A1-F6EECF244321}">
                    <p14:modId xmlns:p14="http://schemas.microsoft.com/office/powerpoint/2010/main" val="1000798964"/>
                  </p:ext>
                </p:extLst>
              </p:nvPr>
            </p:nvGraphicFramePr>
            <p:xfrm>
              <a:off x="371475" y="5555979"/>
              <a:ext cx="1724025" cy="969764"/>
            </p:xfrm>
            <a:graphic>
              <a:graphicData uri="http://schemas.microsoft.com/office/powerpoint/2016/slidezoom">
                <pslz:sldZm>
                  <pslz:sldZmObj sldId="269" cId="2482248305">
                    <pslz:zmPr id="{3F99B677-5F4A-4D01-B453-22A9FC69AF03}" returnToParent="0" transitionDur="1000">
                      <p166:blipFill xmlns:p166="http://schemas.microsoft.com/office/powerpoint/2016/6/main">
                        <a:blip r:embed="rId3"/>
                        <a:stretch>
                          <a:fillRect/>
                        </a:stretch>
                      </p166:blipFill>
                      <p166:spPr xmlns:p166="http://schemas.microsoft.com/office/powerpoint/2016/6/main">
                        <a:xfrm>
                          <a:off x="0" y="0"/>
                          <a:ext cx="1724025" cy="969764"/>
                        </a:xfrm>
                        <a:prstGeom prst="rect">
                          <a:avLst/>
                        </a:prstGeom>
                        <a:ln w="3175">
                          <a:solidFill>
                            <a:prstClr val="ltGray"/>
                          </a:solidFill>
                        </a:ln>
                      </p166:spPr>
                    </pslz:zmPr>
                  </pslz:sldZmObj>
                </pslz:sldZm>
              </a:graphicData>
            </a:graphic>
          </p:graphicFrame>
        </mc:Choice>
        <mc:Fallback xmlns="">
          <p:pic>
            <p:nvPicPr>
              <p:cNvPr id="7" name="Lysbildezoom 6">
                <a:hlinkClick r:id="rId4" action="ppaction://hlinksldjump"/>
                <a:extLst>
                  <a:ext uri="{FF2B5EF4-FFF2-40B4-BE49-F238E27FC236}">
                    <a16:creationId xmlns:a16="http://schemas.microsoft.com/office/drawing/2014/main" id="{4A0B6DF6-7672-D713-284F-77ECA95828DB}"/>
                  </a:ext>
                </a:extLst>
              </p:cNvPr>
              <p:cNvPicPr>
                <a:picLocks noGrp="1" noRot="1" noChangeAspect="1" noMove="1" noResize="1" noEditPoints="1" noAdjustHandles="1" noChangeArrowheads="1" noChangeShapeType="1"/>
              </p:cNvPicPr>
              <p:nvPr/>
            </p:nvPicPr>
            <p:blipFill>
              <a:blip r:embed="rId5"/>
              <a:stretch>
                <a:fillRect/>
              </a:stretch>
            </p:blipFill>
            <p:spPr>
              <a:xfrm>
                <a:off x="371475" y="5555979"/>
                <a:ext cx="1724025" cy="969764"/>
              </a:xfrm>
              <a:prstGeom prst="rect">
                <a:avLst/>
              </a:prstGeom>
              <a:ln w="3175">
                <a:solidFill>
                  <a:prstClr val="ltGray"/>
                </a:solidFill>
              </a:ln>
            </p:spPr>
          </p:pic>
        </mc:Fallback>
      </mc:AlternateContent>
    </p:spTree>
    <p:extLst>
      <p:ext uri="{BB962C8B-B14F-4D97-AF65-F5344CB8AC3E}">
        <p14:creationId xmlns:p14="http://schemas.microsoft.com/office/powerpoint/2010/main" val="134999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1DCABA4-497C-E799-4F2A-C433702E0F3B}"/>
              </a:ext>
            </a:extLst>
          </p:cNvPr>
          <p:cNvSpPr>
            <a:spLocks noGrp="1"/>
          </p:cNvSpPr>
          <p:nvPr>
            <p:ph type="title"/>
          </p:nvPr>
        </p:nvSpPr>
        <p:spPr/>
        <p:txBody>
          <a:bodyPr/>
          <a:lstStyle/>
          <a:p>
            <a:r>
              <a:rPr lang="nb-NO" dirty="0"/>
              <a:t>Å starte med </a:t>
            </a:r>
            <a:r>
              <a:rPr lang="nb-NO" dirty="0" err="1"/>
              <a:t>Pygame</a:t>
            </a:r>
            <a:r>
              <a:rPr lang="nb-NO" dirty="0"/>
              <a:t> (2)</a:t>
            </a:r>
          </a:p>
        </p:txBody>
      </p:sp>
      <p:sp>
        <p:nvSpPr>
          <p:cNvPr id="3" name="Plassholder for innhold 2">
            <a:extLst>
              <a:ext uri="{FF2B5EF4-FFF2-40B4-BE49-F238E27FC236}">
                <a16:creationId xmlns:a16="http://schemas.microsoft.com/office/drawing/2014/main" id="{79C6276D-BF73-9F4C-080B-B3B059124FCA}"/>
              </a:ext>
            </a:extLst>
          </p:cNvPr>
          <p:cNvSpPr>
            <a:spLocks noGrp="1"/>
          </p:cNvSpPr>
          <p:nvPr>
            <p:ph idx="1"/>
          </p:nvPr>
        </p:nvSpPr>
        <p:spPr>
          <a:xfrm>
            <a:off x="838200" y="1825625"/>
            <a:ext cx="10515600" cy="4918075"/>
          </a:xfrm>
        </p:spPr>
        <p:txBody>
          <a:bodyPr>
            <a:normAutofit lnSpcReduction="10000"/>
          </a:bodyPr>
          <a:lstStyle/>
          <a:p>
            <a:pPr marL="0" indent="0">
              <a:buNone/>
            </a:pPr>
            <a:r>
              <a:rPr lang="nb-NO" dirty="0"/>
              <a:t>For å faktisk vise vinduet:</a:t>
            </a:r>
          </a:p>
          <a:p>
            <a:pPr marL="0" indent="0">
              <a:buNone/>
            </a:pPr>
            <a:endParaRPr lang="nb-NO" dirty="0"/>
          </a:p>
          <a:p>
            <a:pPr marL="0" indent="0">
              <a:buNone/>
            </a:pPr>
            <a:endParaRPr lang="nb-NO" dirty="0"/>
          </a:p>
          <a:p>
            <a:pPr marL="0" indent="0">
              <a:buNone/>
            </a:pPr>
            <a:endParaRPr lang="nb-NO" dirty="0"/>
          </a:p>
          <a:p>
            <a:pPr marL="0" indent="0">
              <a:buNone/>
            </a:pPr>
            <a:endParaRPr lang="nb-NO" dirty="0"/>
          </a:p>
          <a:p>
            <a:pPr marL="0" indent="0">
              <a:buNone/>
            </a:pPr>
            <a:endParaRPr lang="nb-NO" dirty="0"/>
          </a:p>
          <a:p>
            <a:pPr marL="0" indent="0">
              <a:buNone/>
            </a:pPr>
            <a:r>
              <a:rPr lang="nb-NO" dirty="0"/>
              <a:t>Vi ser på disse delene nærmere senere. 	</a:t>
            </a:r>
          </a:p>
          <a:p>
            <a:pPr marL="0" indent="0">
              <a:buNone/>
            </a:pPr>
            <a:r>
              <a:rPr lang="nb-NO" dirty="0"/>
              <a:t>	Men vi lager en </a:t>
            </a:r>
            <a:r>
              <a:rPr lang="nb-NO" dirty="0" err="1"/>
              <a:t>while</a:t>
            </a:r>
            <a:r>
              <a:rPr lang="nb-NO" dirty="0"/>
              <a:t> løkke som fortsetter til vi lukker vinduet.</a:t>
            </a:r>
          </a:p>
          <a:p>
            <a:pPr marL="0" indent="0">
              <a:buNone/>
            </a:pPr>
            <a:r>
              <a:rPr lang="nb-NO" dirty="0"/>
              <a:t>	Denne løkken kaller vi for spill løkken.</a:t>
            </a:r>
          </a:p>
          <a:p>
            <a:pPr marL="0" indent="0">
              <a:buNone/>
            </a:pPr>
            <a:r>
              <a:rPr lang="nb-NO" i="1" dirty="0"/>
              <a:t> Hva skjer om vi ikke har med linje 5-7?</a:t>
            </a:r>
          </a:p>
          <a:p>
            <a:pPr marL="0" indent="0">
              <a:buNone/>
            </a:pPr>
            <a:endParaRPr lang="nb-NO" dirty="0"/>
          </a:p>
        </p:txBody>
      </p:sp>
      <p:sp>
        <p:nvSpPr>
          <p:cNvPr id="7" name="TekstSylinder 6">
            <a:extLst>
              <a:ext uri="{FF2B5EF4-FFF2-40B4-BE49-F238E27FC236}">
                <a16:creationId xmlns:a16="http://schemas.microsoft.com/office/drawing/2014/main" id="{EB1662A4-F9E8-708B-B130-773678F546D4}"/>
              </a:ext>
            </a:extLst>
          </p:cNvPr>
          <p:cNvSpPr txBox="1"/>
          <p:nvPr/>
        </p:nvSpPr>
        <p:spPr>
          <a:xfrm>
            <a:off x="1676400" y="2274838"/>
            <a:ext cx="6096000" cy="2308324"/>
          </a:xfrm>
          <a:prstGeom prst="rect">
            <a:avLst/>
          </a:prstGeom>
          <a:noFill/>
        </p:spPr>
        <p:txBody>
          <a:bodyPr wrap="square">
            <a:spAutoFit/>
          </a:bodyPr>
          <a:lstStyle/>
          <a:p>
            <a:pPr marL="342900" indent="-342900">
              <a:buFont typeface="+mj-lt"/>
              <a:buAutoNum type="arabicPeriod"/>
            </a:pPr>
            <a:r>
              <a:rPr lang="nb-NO" b="0" dirty="0">
                <a:solidFill>
                  <a:srgbClr val="008000"/>
                </a:solidFill>
                <a:effectLst/>
                <a:latin typeface="Consolas" panose="020B0609020204030204" pitchFamily="49" charset="0"/>
              </a:rPr>
              <a:t># Gjenta helt til brukeren lukker vinduet</a:t>
            </a:r>
            <a:endParaRPr lang="nb-NO" b="0" dirty="0">
              <a:solidFill>
                <a:srgbClr val="000000"/>
              </a:solidFill>
              <a:effectLst/>
              <a:latin typeface="Consolas" panose="020B0609020204030204" pitchFamily="49" charset="0"/>
            </a:endParaRPr>
          </a:p>
          <a:p>
            <a:pPr marL="342900" indent="-342900">
              <a:buFont typeface="+mj-lt"/>
              <a:buAutoNum type="arabicPeriod"/>
            </a:pP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True</a:t>
            </a:r>
            <a:endParaRPr lang="nb-NO" b="0" dirty="0">
              <a:solidFill>
                <a:srgbClr val="000000"/>
              </a:solidFill>
              <a:effectLst/>
              <a:latin typeface="Consolas" panose="020B0609020204030204" pitchFamily="49" charset="0"/>
            </a:endParaRPr>
          </a:p>
          <a:p>
            <a:pPr marL="342900" indent="-342900">
              <a:buFont typeface="+mj-lt"/>
              <a:buAutoNum type="arabicPeriod"/>
            </a:pPr>
            <a:r>
              <a:rPr lang="nb-NO" b="0" dirty="0" err="1">
                <a:solidFill>
                  <a:srgbClr val="AF00DB"/>
                </a:solidFill>
                <a:effectLst/>
                <a:latin typeface="Consolas" panose="020B0609020204030204" pitchFamily="49" charset="0"/>
              </a:rPr>
              <a:t>while</a:t>
            </a: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a:t>
            </a:r>
          </a:p>
          <a:p>
            <a:pPr marL="342900" indent="-342900">
              <a:buFont typeface="+mj-lt"/>
              <a:buAutoNum type="arabicPeriod"/>
            </a:pPr>
            <a:br>
              <a:rPr lang="nb-NO" b="0" dirty="0">
                <a:solidFill>
                  <a:srgbClr val="000000"/>
                </a:solidFill>
                <a:effectLst/>
                <a:latin typeface="Consolas" panose="020B0609020204030204" pitchFamily="49" charset="0"/>
              </a:rPr>
            </a:br>
            <a:r>
              <a:rPr lang="nb-NO" b="0" dirty="0">
                <a:solidFill>
                  <a:srgbClr val="000000"/>
                </a:solidFill>
                <a:effectLst/>
                <a:latin typeface="Consolas" panose="020B0609020204030204" pitchFamily="49" charset="0"/>
              </a:rPr>
              <a:t>    </a:t>
            </a:r>
            <a:r>
              <a:rPr lang="nb-NO" b="0" dirty="0">
                <a:solidFill>
                  <a:srgbClr val="008000"/>
                </a:solidFill>
                <a:effectLst/>
                <a:latin typeface="Consolas" panose="020B0609020204030204" pitchFamily="49" charset="0"/>
              </a:rPr>
              <a:t># Sjekker om brukeren har lukket vinduet</a:t>
            </a:r>
            <a:endParaRPr lang="nb-NO" b="0" dirty="0">
              <a:solidFill>
                <a:srgbClr val="000000"/>
              </a:solidFill>
              <a:effectLst/>
              <a:latin typeface="Consolas" panose="020B0609020204030204" pitchFamily="49" charset="0"/>
            </a:endParaRPr>
          </a:p>
          <a:p>
            <a:pPr marL="342900" indent="-342900">
              <a:buFont typeface="+mj-lt"/>
              <a:buAutoNum type="arabicPeriod"/>
            </a:pP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for</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a:solidFill>
                  <a:srgbClr val="000000"/>
                </a:solidFill>
                <a:effectLst/>
                <a:latin typeface="Consolas" panose="020B0609020204030204" pitchFamily="49" charset="0"/>
              </a:rPr>
              <a:t> </a:t>
            </a:r>
            <a:r>
              <a:rPr lang="nb-NO" b="0" dirty="0">
                <a:solidFill>
                  <a:srgbClr val="AF00DB"/>
                </a:solidFill>
                <a:effectLst/>
                <a:latin typeface="Consolas" panose="020B0609020204030204" pitchFamily="49" charset="0"/>
              </a:rPr>
              <a:t>in</a:t>
            </a:r>
            <a:r>
              <a:rPr lang="nb-NO" b="0" dirty="0">
                <a:solidFill>
                  <a:srgbClr val="000000"/>
                </a:solidFill>
                <a:effectLst/>
                <a:latin typeface="Consolas" panose="020B0609020204030204" pitchFamily="49" charset="0"/>
              </a:rPr>
              <a:t>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267F99"/>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795E26"/>
                </a:solidFill>
                <a:effectLst/>
                <a:latin typeface="Consolas" panose="020B0609020204030204" pitchFamily="49" charset="0"/>
              </a:rPr>
              <a:t>get</a:t>
            </a:r>
            <a:r>
              <a:rPr lang="nb-NO" b="0" dirty="0">
                <a:solidFill>
                  <a:srgbClr val="000000"/>
                </a:solidFill>
                <a:effectLst/>
                <a:latin typeface="Consolas" panose="020B0609020204030204" pitchFamily="49" charset="0"/>
              </a:rPr>
              <a:t>():</a:t>
            </a:r>
          </a:p>
          <a:p>
            <a:pPr marL="342900" indent="-342900">
              <a:buFont typeface="+mj-lt"/>
              <a:buAutoNum type="arabicPeriod"/>
            </a:pPr>
            <a:r>
              <a:rPr lang="nb-NO" b="0" dirty="0">
                <a:solidFill>
                  <a:srgbClr val="000000"/>
                </a:solidFill>
                <a:effectLst/>
                <a:latin typeface="Consolas" panose="020B0609020204030204" pitchFamily="49" charset="0"/>
              </a:rPr>
              <a:t>        </a:t>
            </a:r>
            <a:r>
              <a:rPr lang="nb-NO" b="0" dirty="0" err="1">
                <a:solidFill>
                  <a:srgbClr val="AF00DB"/>
                </a:solidFill>
                <a:effectLst/>
                <a:latin typeface="Consolas" panose="020B0609020204030204" pitchFamily="49" charset="0"/>
              </a:rPr>
              <a:t>if</a:t>
            </a:r>
            <a:r>
              <a:rPr lang="nb-NO" b="0" dirty="0">
                <a:solidFill>
                  <a:srgbClr val="000000"/>
                </a:solidFill>
                <a:effectLst/>
                <a:latin typeface="Consolas" panose="020B0609020204030204" pitchFamily="49" charset="0"/>
              </a:rPr>
              <a:t> </a:t>
            </a:r>
            <a:r>
              <a:rPr lang="nb-NO" b="0" dirty="0" err="1">
                <a:solidFill>
                  <a:srgbClr val="001080"/>
                </a:solidFill>
                <a:effectLst/>
                <a:latin typeface="Consolas" panose="020B0609020204030204" pitchFamily="49" charset="0"/>
              </a:rPr>
              <a:t>event</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type</a:t>
            </a:r>
            <a:r>
              <a:rPr lang="nb-NO" b="0" dirty="0">
                <a:solidFill>
                  <a:srgbClr val="000000"/>
                </a:solidFill>
                <a:effectLst/>
                <a:latin typeface="Consolas" panose="020B0609020204030204" pitchFamily="49" charset="0"/>
              </a:rPr>
              <a:t> == </a:t>
            </a:r>
            <a:r>
              <a:rPr lang="nb-NO" b="0" dirty="0" err="1">
                <a:solidFill>
                  <a:srgbClr val="267F99"/>
                </a:solidFill>
                <a:effectLst/>
                <a:latin typeface="Consolas" panose="020B0609020204030204" pitchFamily="49" charset="0"/>
              </a:rPr>
              <a:t>pg</a:t>
            </a:r>
            <a:r>
              <a:rPr lang="nb-NO" b="0" dirty="0" err="1">
                <a:solidFill>
                  <a:srgbClr val="000000"/>
                </a:solidFill>
                <a:effectLst/>
                <a:latin typeface="Consolas" panose="020B0609020204030204" pitchFamily="49" charset="0"/>
              </a:rPr>
              <a:t>.</a:t>
            </a:r>
            <a:r>
              <a:rPr lang="nb-NO" b="0" dirty="0" err="1">
                <a:solidFill>
                  <a:srgbClr val="001080"/>
                </a:solidFill>
                <a:effectLst/>
                <a:latin typeface="Consolas" panose="020B0609020204030204" pitchFamily="49" charset="0"/>
              </a:rPr>
              <a:t>QUIT</a:t>
            </a:r>
            <a:r>
              <a:rPr lang="nb-NO" b="0" dirty="0">
                <a:solidFill>
                  <a:srgbClr val="000000"/>
                </a:solidFill>
                <a:effectLst/>
                <a:latin typeface="Consolas" panose="020B0609020204030204" pitchFamily="49" charset="0"/>
              </a:rPr>
              <a:t>:</a:t>
            </a:r>
          </a:p>
          <a:p>
            <a:pPr marL="342900" indent="-342900">
              <a:buFont typeface="+mj-lt"/>
              <a:buAutoNum type="arabicPeriod"/>
            </a:pPr>
            <a:r>
              <a:rPr lang="nb-NO" b="0" dirty="0">
                <a:solidFill>
                  <a:srgbClr val="000000"/>
                </a:solidFill>
                <a:effectLst/>
                <a:latin typeface="Consolas" panose="020B0609020204030204" pitchFamily="49" charset="0"/>
              </a:rPr>
              <a:t>            </a:t>
            </a:r>
            <a:r>
              <a:rPr lang="nb-NO" b="0" dirty="0">
                <a:solidFill>
                  <a:srgbClr val="001080"/>
                </a:solidFill>
                <a:effectLst/>
                <a:latin typeface="Consolas" panose="020B0609020204030204" pitchFamily="49" charset="0"/>
              </a:rPr>
              <a:t>fortsett</a:t>
            </a:r>
            <a:r>
              <a:rPr lang="nb-NO" b="0" dirty="0">
                <a:solidFill>
                  <a:srgbClr val="000000"/>
                </a:solidFill>
                <a:effectLst/>
                <a:latin typeface="Consolas" panose="020B0609020204030204" pitchFamily="49" charset="0"/>
              </a:rPr>
              <a:t> = </a:t>
            </a:r>
            <a:r>
              <a:rPr lang="nb-NO" b="0" dirty="0">
                <a:solidFill>
                  <a:srgbClr val="0000FF"/>
                </a:solidFill>
                <a:effectLst/>
                <a:latin typeface="Consolas" panose="020B0609020204030204" pitchFamily="49" charset="0"/>
              </a:rPr>
              <a:t>False</a:t>
            </a:r>
            <a:endParaRPr lang="nb-NO"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18338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BF463A6-FBE0-121A-19E2-0A0898AF5088}"/>
              </a:ext>
            </a:extLst>
          </p:cNvPr>
          <p:cNvSpPr>
            <a:spLocks noGrp="1"/>
          </p:cNvSpPr>
          <p:nvPr>
            <p:ph type="title"/>
          </p:nvPr>
        </p:nvSpPr>
        <p:spPr/>
        <p:txBody>
          <a:bodyPr/>
          <a:lstStyle/>
          <a:p>
            <a:r>
              <a:rPr lang="nb-NO" dirty="0"/>
              <a:t>Et </a:t>
            </a:r>
            <a:r>
              <a:rPr lang="nb-NO" dirty="0" err="1"/>
              <a:t>Ingående</a:t>
            </a:r>
            <a:r>
              <a:rPr lang="nb-NO" dirty="0"/>
              <a:t> eksempel på UML</a:t>
            </a:r>
          </a:p>
        </p:txBody>
      </p:sp>
      <p:sp>
        <p:nvSpPr>
          <p:cNvPr id="3" name="Plassholder for innhold 2">
            <a:extLst>
              <a:ext uri="{FF2B5EF4-FFF2-40B4-BE49-F238E27FC236}">
                <a16:creationId xmlns:a16="http://schemas.microsoft.com/office/drawing/2014/main" id="{96C07118-1BC0-2289-8259-0886A4FE4F5F}"/>
              </a:ext>
            </a:extLst>
          </p:cNvPr>
          <p:cNvSpPr>
            <a:spLocks noGrp="1"/>
          </p:cNvSpPr>
          <p:nvPr>
            <p:ph idx="1"/>
          </p:nvPr>
        </p:nvSpPr>
        <p:spPr/>
        <p:txBody>
          <a:bodyPr/>
          <a:lstStyle/>
          <a:p>
            <a:pPr marL="0" indent="0">
              <a:buNone/>
            </a:pPr>
            <a:r>
              <a:rPr lang="nb-NO" dirty="0"/>
              <a:t>Vi skal lage et program som holder orden på lærere, elever og klasser ved en folkehøgskole for musikere. Vi ønsker oss én Person -klasse som klassene Elev og </a:t>
            </a:r>
            <a:r>
              <a:rPr lang="nb-NO" dirty="0" err="1"/>
              <a:t>Laerer</a:t>
            </a:r>
            <a:r>
              <a:rPr lang="nb-NO" dirty="0"/>
              <a:t> arver fra. Videre ønsker vi oss klassen Gruppe som holder orden på en elevgruppe ved folkehøgskolen.</a:t>
            </a:r>
          </a:p>
          <a:p>
            <a:pPr marL="0" indent="0">
              <a:buNone/>
            </a:pPr>
            <a:endParaRPr lang="nb-NO" dirty="0"/>
          </a:p>
          <a:p>
            <a:pPr marL="0" indent="0">
              <a:buNone/>
            </a:pPr>
            <a:endParaRPr lang="nb-NO" dirty="0"/>
          </a:p>
        </p:txBody>
      </p:sp>
    </p:spTree>
    <p:extLst>
      <p:ext uri="{BB962C8B-B14F-4D97-AF65-F5344CB8AC3E}">
        <p14:creationId xmlns:p14="http://schemas.microsoft.com/office/powerpoint/2010/main" val="21456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503C80F0-87B6-2451-1978-2A429F543A9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En</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annen</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klasse</a:t>
            </a:r>
            <a:r>
              <a:rPr lang="en-US" sz="3600" kern="1200" dirty="0">
                <a:solidFill>
                  <a:srgbClr val="FFFFFF"/>
                </a:solidFill>
                <a:latin typeface="+mj-lt"/>
                <a:ea typeface="+mj-ea"/>
                <a:cs typeface="+mj-cs"/>
              </a:rPr>
              <a:t>:</a:t>
            </a:r>
          </a:p>
        </p:txBody>
      </p:sp>
      <p:pic>
        <p:nvPicPr>
          <p:cNvPr id="5" name="Plassholder for innhold 4">
            <a:extLst>
              <a:ext uri="{FF2B5EF4-FFF2-40B4-BE49-F238E27FC236}">
                <a16:creationId xmlns:a16="http://schemas.microsoft.com/office/drawing/2014/main" id="{FB74E993-C1C1-CC87-05A5-2EDF89157A35}"/>
              </a:ext>
            </a:extLst>
          </p:cNvPr>
          <p:cNvPicPr>
            <a:picLocks noGrp="1" noChangeAspect="1"/>
          </p:cNvPicPr>
          <p:nvPr>
            <p:ph idx="1"/>
          </p:nvPr>
        </p:nvPicPr>
        <p:blipFill>
          <a:blip r:embed="rId2"/>
          <a:stretch>
            <a:fillRect/>
          </a:stretch>
        </p:blipFill>
        <p:spPr>
          <a:xfrm>
            <a:off x="5613007" y="643466"/>
            <a:ext cx="5109317" cy="5568739"/>
          </a:xfrm>
          <a:prstGeom prst="rect">
            <a:avLst/>
          </a:prstGeom>
        </p:spPr>
      </p:pic>
    </p:spTree>
    <p:extLst>
      <p:ext uri="{BB962C8B-B14F-4D97-AF65-F5344CB8AC3E}">
        <p14:creationId xmlns:p14="http://schemas.microsoft.com/office/powerpoint/2010/main" val="283302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198FF7E1-4824-D7A3-3576-8112A7CD76D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Forhold </a:t>
            </a:r>
            <a:r>
              <a:rPr lang="en-US" sz="4800" kern="1200" dirty="0" err="1">
                <a:solidFill>
                  <a:srgbClr val="FFFFFF"/>
                </a:solidFill>
                <a:latin typeface="+mj-lt"/>
                <a:ea typeface="+mj-ea"/>
                <a:cs typeface="+mj-cs"/>
              </a:rPr>
              <a:t>mellom</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klasser</a:t>
            </a:r>
            <a:endParaRPr lang="en-US" sz="4800" kern="1200" dirty="0">
              <a:solidFill>
                <a:srgbClr val="FFFFFF"/>
              </a:solidFill>
              <a:latin typeface="+mj-lt"/>
              <a:ea typeface="+mj-ea"/>
              <a:cs typeface="+mj-cs"/>
            </a:endParaRPr>
          </a:p>
        </p:txBody>
      </p:sp>
      <p:pic>
        <p:nvPicPr>
          <p:cNvPr id="5" name="Plassholder for innhold 4">
            <a:extLst>
              <a:ext uri="{FF2B5EF4-FFF2-40B4-BE49-F238E27FC236}">
                <a16:creationId xmlns:a16="http://schemas.microsoft.com/office/drawing/2014/main" id="{3FDBFBA8-2C98-A47C-5419-3419D5757ED9}"/>
              </a:ext>
            </a:extLst>
          </p:cNvPr>
          <p:cNvPicPr>
            <a:picLocks noGrp="1" noChangeAspect="1"/>
          </p:cNvPicPr>
          <p:nvPr>
            <p:ph idx="1"/>
          </p:nvPr>
        </p:nvPicPr>
        <p:blipFill>
          <a:blip r:embed="rId2"/>
          <a:stretch>
            <a:fillRect/>
          </a:stretch>
        </p:blipFill>
        <p:spPr>
          <a:xfrm>
            <a:off x="6825975" y="3366727"/>
            <a:ext cx="3222713" cy="3491273"/>
          </a:xfrm>
          <a:prstGeom prst="rect">
            <a:avLst/>
          </a:prstGeom>
        </p:spPr>
      </p:pic>
      <p:pic>
        <p:nvPicPr>
          <p:cNvPr id="6" name="Plassholder for innhold 4">
            <a:extLst>
              <a:ext uri="{FF2B5EF4-FFF2-40B4-BE49-F238E27FC236}">
                <a16:creationId xmlns:a16="http://schemas.microsoft.com/office/drawing/2014/main" id="{172A22E8-5CD6-F232-F073-F330DAFACFA0}"/>
              </a:ext>
            </a:extLst>
          </p:cNvPr>
          <p:cNvPicPr>
            <a:picLocks noChangeAspect="1"/>
          </p:cNvPicPr>
          <p:nvPr/>
        </p:nvPicPr>
        <p:blipFill>
          <a:blip r:embed="rId3"/>
          <a:stretch>
            <a:fillRect/>
          </a:stretch>
        </p:blipFill>
        <p:spPr>
          <a:xfrm>
            <a:off x="7075837" y="0"/>
            <a:ext cx="2722988" cy="2967835"/>
          </a:xfrm>
          <a:prstGeom prst="rect">
            <a:avLst/>
          </a:prstGeom>
        </p:spPr>
      </p:pic>
      <p:cxnSp>
        <p:nvCxnSpPr>
          <p:cNvPr id="8" name="Rett pilkobling 7">
            <a:extLst>
              <a:ext uri="{FF2B5EF4-FFF2-40B4-BE49-F238E27FC236}">
                <a16:creationId xmlns:a16="http://schemas.microsoft.com/office/drawing/2014/main" id="{097D8D02-33DA-C482-EF94-92BDB6D6051E}"/>
              </a:ext>
            </a:extLst>
          </p:cNvPr>
          <p:cNvCxnSpPr>
            <a:cxnSpLocks/>
          </p:cNvCxnSpPr>
          <p:nvPr/>
        </p:nvCxnSpPr>
        <p:spPr>
          <a:xfrm flipH="1" flipV="1">
            <a:off x="8413580" y="3027210"/>
            <a:ext cx="1" cy="39889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TekstSylinder 10">
            <a:extLst>
              <a:ext uri="{FF2B5EF4-FFF2-40B4-BE49-F238E27FC236}">
                <a16:creationId xmlns:a16="http://schemas.microsoft.com/office/drawing/2014/main" id="{B002572D-0440-E26E-C7D3-9FEE278BD588}"/>
              </a:ext>
            </a:extLst>
          </p:cNvPr>
          <p:cNvSpPr txBox="1"/>
          <p:nvPr/>
        </p:nvSpPr>
        <p:spPr>
          <a:xfrm>
            <a:off x="742950" y="4524499"/>
            <a:ext cx="3639045" cy="1815882"/>
          </a:xfrm>
          <a:prstGeom prst="rect">
            <a:avLst/>
          </a:prstGeom>
          <a:noFill/>
        </p:spPr>
        <p:txBody>
          <a:bodyPr wrap="square" rtlCol="0">
            <a:spAutoFit/>
          </a:bodyPr>
          <a:lstStyle/>
          <a:p>
            <a:r>
              <a:rPr lang="nb-NO" sz="2800" dirty="0">
                <a:solidFill>
                  <a:schemeClr val="bg1"/>
                </a:solidFill>
              </a:rPr>
              <a:t>Arv:</a:t>
            </a:r>
          </a:p>
          <a:p>
            <a:r>
              <a:rPr lang="nb-NO" sz="2800" dirty="0">
                <a:solidFill>
                  <a:schemeClr val="bg1"/>
                </a:solidFill>
              </a:rPr>
              <a:t>Klassen elev arver fra klassen person</a:t>
            </a:r>
          </a:p>
          <a:p>
            <a:r>
              <a:rPr lang="nb-NO" sz="2800" dirty="0">
                <a:solidFill>
                  <a:schemeClr val="bg1"/>
                </a:solidFill>
              </a:rPr>
              <a:t>	Angis med hel pil</a:t>
            </a:r>
          </a:p>
        </p:txBody>
      </p:sp>
    </p:spTree>
    <p:extLst>
      <p:ext uri="{BB962C8B-B14F-4D97-AF65-F5344CB8AC3E}">
        <p14:creationId xmlns:p14="http://schemas.microsoft.com/office/powerpoint/2010/main" val="20929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tel 1">
            <a:extLst>
              <a:ext uri="{FF2B5EF4-FFF2-40B4-BE49-F238E27FC236}">
                <a16:creationId xmlns:a16="http://schemas.microsoft.com/office/drawing/2014/main" id="{EAB17298-4B93-B105-4605-1337C4E4E3C2}"/>
              </a:ext>
            </a:extLst>
          </p:cNvPr>
          <p:cNvSpPr>
            <a:spLocks noGrp="1"/>
          </p:cNvSpPr>
          <p:nvPr>
            <p:ph type="title"/>
          </p:nvPr>
        </p:nvSpPr>
        <p:spPr>
          <a:xfrm>
            <a:off x="765051" y="662400"/>
            <a:ext cx="3384000" cy="1492132"/>
          </a:xfrm>
        </p:spPr>
        <p:txBody>
          <a:bodyPr anchor="t">
            <a:normAutofit/>
          </a:bodyPr>
          <a:lstStyle/>
          <a:p>
            <a:r>
              <a:rPr lang="nb-NO" dirty="0">
                <a:solidFill>
                  <a:schemeClr val="bg1"/>
                </a:solidFill>
              </a:rPr>
              <a:t>Et eksempel på arv 2</a:t>
            </a:r>
          </a:p>
        </p:txBody>
      </p:sp>
      <p:sp>
        <p:nvSpPr>
          <p:cNvPr id="3" name="Plassholder for innhold 2">
            <a:extLst>
              <a:ext uri="{FF2B5EF4-FFF2-40B4-BE49-F238E27FC236}">
                <a16:creationId xmlns:a16="http://schemas.microsoft.com/office/drawing/2014/main" id="{7D6D76C8-F4B8-9595-A281-F2E20EEBC795}"/>
              </a:ext>
            </a:extLst>
          </p:cNvPr>
          <p:cNvSpPr>
            <a:spLocks noGrp="1"/>
          </p:cNvSpPr>
          <p:nvPr>
            <p:ph idx="1"/>
          </p:nvPr>
        </p:nvSpPr>
        <p:spPr>
          <a:xfrm>
            <a:off x="765051" y="2286000"/>
            <a:ext cx="3384000" cy="3844800"/>
          </a:xfrm>
        </p:spPr>
        <p:txBody>
          <a:bodyPr>
            <a:normAutofit/>
          </a:bodyPr>
          <a:lstStyle/>
          <a:p>
            <a:r>
              <a:rPr lang="nb-NO" sz="2000" dirty="0">
                <a:solidFill>
                  <a:schemeClr val="bg1">
                    <a:alpha val="60000"/>
                  </a:schemeClr>
                </a:solidFill>
              </a:rPr>
              <a:t>Både lærer og elev arver fra person klassen.</a:t>
            </a:r>
          </a:p>
        </p:txBody>
      </p:sp>
      <p:pic>
        <p:nvPicPr>
          <p:cNvPr id="5" name="Bilde 4">
            <a:extLst>
              <a:ext uri="{FF2B5EF4-FFF2-40B4-BE49-F238E27FC236}">
                <a16:creationId xmlns:a16="http://schemas.microsoft.com/office/drawing/2014/main" id="{84A2855A-25DC-3E87-C395-0D9B704A82EC}"/>
              </a:ext>
            </a:extLst>
          </p:cNvPr>
          <p:cNvPicPr>
            <a:picLocks noChangeAspect="1"/>
          </p:cNvPicPr>
          <p:nvPr/>
        </p:nvPicPr>
        <p:blipFill>
          <a:blip r:embed="rId2"/>
          <a:stretch>
            <a:fillRect/>
          </a:stretch>
        </p:blipFill>
        <p:spPr>
          <a:xfrm>
            <a:off x="5411053" y="669993"/>
            <a:ext cx="6014185" cy="5518014"/>
          </a:xfrm>
          <a:prstGeom prst="rect">
            <a:avLst/>
          </a:prstGeom>
        </p:spPr>
      </p:pic>
    </p:spTree>
    <p:extLst>
      <p:ext uri="{BB962C8B-B14F-4D97-AF65-F5344CB8AC3E}">
        <p14:creationId xmlns:p14="http://schemas.microsoft.com/office/powerpoint/2010/main" val="1934177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5C0F21-5CB6-C644-C725-BDD8152DD1B5}"/>
              </a:ext>
            </a:extLst>
          </p:cNvPr>
          <p:cNvSpPr>
            <a:spLocks noGrp="1"/>
          </p:cNvSpPr>
          <p:nvPr>
            <p:ph type="title"/>
          </p:nvPr>
        </p:nvSpPr>
        <p:spPr>
          <a:xfrm>
            <a:off x="4965430" y="629268"/>
            <a:ext cx="6586491" cy="1286160"/>
          </a:xfrm>
        </p:spPr>
        <p:txBody>
          <a:bodyPr anchor="b">
            <a:normAutofit/>
          </a:bodyPr>
          <a:lstStyle/>
          <a:p>
            <a:r>
              <a:rPr lang="nb-NO" dirty="0"/>
              <a:t>Relasjoner mellom objekt</a:t>
            </a:r>
          </a:p>
        </p:txBody>
      </p:sp>
      <p:sp>
        <p:nvSpPr>
          <p:cNvPr id="3" name="Plassholder for innhold 2">
            <a:extLst>
              <a:ext uri="{FF2B5EF4-FFF2-40B4-BE49-F238E27FC236}">
                <a16:creationId xmlns:a16="http://schemas.microsoft.com/office/drawing/2014/main" id="{92DD14D6-93DA-C048-F008-D7DB8B402D34}"/>
              </a:ext>
            </a:extLst>
          </p:cNvPr>
          <p:cNvSpPr>
            <a:spLocks noGrp="1"/>
          </p:cNvSpPr>
          <p:nvPr>
            <p:ph idx="1"/>
          </p:nvPr>
        </p:nvSpPr>
        <p:spPr>
          <a:xfrm>
            <a:off x="4965431" y="2438400"/>
            <a:ext cx="6586489" cy="3785419"/>
          </a:xfrm>
        </p:spPr>
        <p:txBody>
          <a:bodyPr>
            <a:normAutofit/>
          </a:bodyPr>
          <a:lstStyle/>
          <a:p>
            <a:pPr marL="0" indent="0">
              <a:buNone/>
            </a:pPr>
            <a:r>
              <a:rPr lang="nb-NO" sz="2000" dirty="0"/>
              <a:t>Relasjoner vises med strek.</a:t>
            </a:r>
          </a:p>
          <a:p>
            <a:pPr marL="0" indent="0">
              <a:buNone/>
            </a:pPr>
            <a:r>
              <a:rPr lang="nb-NO" sz="2000" dirty="0"/>
              <a:t>Klassen gruppe er slik at:</a:t>
            </a:r>
          </a:p>
          <a:p>
            <a:pPr marL="0" indent="0">
              <a:buNone/>
            </a:pPr>
            <a:endParaRPr lang="nb-NO" sz="2000" dirty="0"/>
          </a:p>
          <a:p>
            <a:pPr marL="0" indent="0">
              <a:buNone/>
            </a:pPr>
            <a:r>
              <a:rPr lang="nb-NO" sz="2000" dirty="0"/>
              <a:t>En klasse som inneholder en lærer og mange elever</a:t>
            </a:r>
          </a:p>
          <a:p>
            <a:pPr marL="0" indent="0">
              <a:buNone/>
            </a:pPr>
            <a:r>
              <a:rPr lang="nb-NO" sz="2000" dirty="0"/>
              <a:t>Hver lærer har en gruppe og hver elev er med i kun en gruppe.</a:t>
            </a:r>
          </a:p>
          <a:p>
            <a:pPr marL="0" indent="0">
              <a:buNone/>
            </a:pPr>
            <a:endParaRPr lang="nb-NO" sz="2000" dirty="0"/>
          </a:p>
          <a:p>
            <a:pPr marL="0" indent="0">
              <a:buNone/>
            </a:pPr>
            <a:r>
              <a:rPr lang="nb-NO" sz="2000" dirty="0"/>
              <a:t>Dette er relasjoner som sier noe om hvor mange slik det finne.</a:t>
            </a:r>
          </a:p>
        </p:txBody>
      </p:sp>
      <p:pic>
        <p:nvPicPr>
          <p:cNvPr id="5" name="Bilde 4">
            <a:extLst>
              <a:ext uri="{FF2B5EF4-FFF2-40B4-BE49-F238E27FC236}">
                <a16:creationId xmlns:a16="http://schemas.microsoft.com/office/drawing/2014/main" id="{D653926E-5A52-4EF0-DFC7-85F23637300D}"/>
              </a:ext>
            </a:extLst>
          </p:cNvPr>
          <p:cNvPicPr>
            <a:picLocks noChangeAspect="1"/>
          </p:cNvPicPr>
          <p:nvPr/>
        </p:nvPicPr>
        <p:blipFill rotWithShape="1">
          <a:blip r:embed="rId2"/>
          <a:srcRect t="1086"/>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0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B9AC66-9963-9D8E-1F72-FBB89C48A108}"/>
              </a:ext>
            </a:extLst>
          </p:cNvPr>
          <p:cNvSpPr>
            <a:spLocks noGrp="1"/>
          </p:cNvSpPr>
          <p:nvPr>
            <p:ph type="title"/>
          </p:nvPr>
        </p:nvSpPr>
        <p:spPr/>
        <p:txBody>
          <a:bodyPr/>
          <a:lstStyle/>
          <a:p>
            <a:r>
              <a:rPr lang="nb-NO" dirty="0"/>
              <a:t>Oversikt over mulige relasjon</a:t>
            </a:r>
          </a:p>
        </p:txBody>
      </p:sp>
      <p:graphicFrame>
        <p:nvGraphicFramePr>
          <p:cNvPr id="4" name="Plassholder for innhold 3">
            <a:extLst>
              <a:ext uri="{FF2B5EF4-FFF2-40B4-BE49-F238E27FC236}">
                <a16:creationId xmlns:a16="http://schemas.microsoft.com/office/drawing/2014/main" id="{8A528428-15DD-8DDD-5D18-AB19B4F9FC28}"/>
              </a:ext>
            </a:extLst>
          </p:cNvPr>
          <p:cNvGraphicFramePr>
            <a:graphicFrameLocks noGrp="1"/>
          </p:cNvGraphicFramePr>
          <p:nvPr>
            <p:ph idx="1"/>
            <p:extLst>
              <p:ext uri="{D42A27DB-BD31-4B8C-83A1-F6EECF244321}">
                <p14:modId xmlns:p14="http://schemas.microsoft.com/office/powerpoint/2010/main" val="1803826499"/>
              </p:ext>
            </p:extLst>
          </p:nvPr>
        </p:nvGraphicFramePr>
        <p:xfrm>
          <a:off x="7292613" y="2127642"/>
          <a:ext cx="3949700" cy="3886200"/>
        </p:xfrm>
        <a:graphic>
          <a:graphicData uri="http://schemas.openxmlformats.org/drawingml/2006/table">
            <a:tbl>
              <a:tblPr/>
              <a:tblGrid>
                <a:gridCol w="1974850">
                  <a:extLst>
                    <a:ext uri="{9D8B030D-6E8A-4147-A177-3AD203B41FA5}">
                      <a16:colId xmlns:a16="http://schemas.microsoft.com/office/drawing/2014/main" val="3526276156"/>
                    </a:ext>
                  </a:extLst>
                </a:gridCol>
                <a:gridCol w="1974850">
                  <a:extLst>
                    <a:ext uri="{9D8B030D-6E8A-4147-A177-3AD203B41FA5}">
                      <a16:colId xmlns:a16="http://schemas.microsoft.com/office/drawing/2014/main" val="1557041559"/>
                    </a:ext>
                  </a:extLst>
                </a:gridCol>
              </a:tblGrid>
              <a:tr h="0">
                <a:tc>
                  <a:txBody>
                    <a:bodyPr/>
                    <a:lstStyle/>
                    <a:p>
                      <a:pPr algn="l"/>
                      <a:r>
                        <a:rPr lang="nb-NO" b="1">
                          <a:effectLst/>
                          <a:latin typeface="var(--ks-font-roboto)"/>
                        </a:rPr>
                        <a:t>Antall</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pPr algn="l"/>
                      <a:r>
                        <a:rPr lang="nb-NO" b="1">
                          <a:effectLst/>
                          <a:latin typeface="var(--ks-font-roboto)"/>
                        </a:rPr>
                        <a:t>Forklaring</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249623139"/>
                  </a:ext>
                </a:extLst>
              </a:tr>
              <a:tr h="0">
                <a:tc>
                  <a:txBody>
                    <a:bodyPr/>
                    <a:lstStyle/>
                    <a:p>
                      <a:r>
                        <a:rPr lang="nb-NO">
                          <a:effectLst/>
                        </a:rPr>
                        <a:t>0..1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a:effectLst/>
                        </a:rPr>
                        <a:t>null eller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3470433553"/>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613989053"/>
                  </a:ext>
                </a:extLst>
              </a:tr>
              <a:tr h="0">
                <a:tc>
                  <a:txBody>
                    <a:bodyPr/>
                    <a:lstStyle/>
                    <a:p>
                      <a:r>
                        <a:rPr lang="nb-NO">
                          <a:effectLst/>
                        </a:rPr>
                        <a:t>0..*</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null eller flere</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2532155568"/>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minst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116039078"/>
                  </a:ext>
                </a:extLst>
              </a:tr>
              <a:tr h="0">
                <a:tc>
                  <a:txBody>
                    <a:bodyPr/>
                    <a:lstStyle/>
                    <a:p>
                      <a:r>
                        <a:rPr lang="nb-NO">
                          <a:effectLst/>
                        </a:rPr>
                        <a:t>n..m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et bestemt intervall (2..5 betyr for eksempel to, tre, fire eller fem)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4226484357"/>
                  </a:ext>
                </a:extLst>
              </a:tr>
            </a:tbl>
          </a:graphicData>
        </a:graphic>
      </p:graphicFrame>
      <p:pic>
        <p:nvPicPr>
          <p:cNvPr id="5" name="Bilde 4">
            <a:extLst>
              <a:ext uri="{FF2B5EF4-FFF2-40B4-BE49-F238E27FC236}">
                <a16:creationId xmlns:a16="http://schemas.microsoft.com/office/drawing/2014/main" id="{813143C4-0A6A-D261-A540-BA09153CD0A5}"/>
              </a:ext>
            </a:extLst>
          </p:cNvPr>
          <p:cNvPicPr>
            <a:picLocks noChangeAspect="1"/>
          </p:cNvPicPr>
          <p:nvPr/>
        </p:nvPicPr>
        <p:blipFill rotWithShape="1">
          <a:blip r:embed="rId2"/>
          <a:srcRect t="33640"/>
          <a:stretch/>
        </p:blipFill>
        <p:spPr>
          <a:xfrm>
            <a:off x="263817" y="1690688"/>
            <a:ext cx="4635571" cy="4600937"/>
          </a:xfrm>
          <a:prstGeom prst="rect">
            <a:avLst/>
          </a:prstGeom>
          <a:effectLst/>
        </p:spPr>
      </p:pic>
    </p:spTree>
    <p:extLst>
      <p:ext uri="{BB962C8B-B14F-4D97-AF65-F5344CB8AC3E}">
        <p14:creationId xmlns:p14="http://schemas.microsoft.com/office/powerpoint/2010/main" val="1672599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B9AC66-9963-9D8E-1F72-FBB89C48A108}"/>
              </a:ext>
            </a:extLst>
          </p:cNvPr>
          <p:cNvSpPr>
            <a:spLocks noGrp="1"/>
          </p:cNvSpPr>
          <p:nvPr>
            <p:ph type="title"/>
          </p:nvPr>
        </p:nvSpPr>
        <p:spPr/>
        <p:txBody>
          <a:bodyPr/>
          <a:lstStyle/>
          <a:p>
            <a:r>
              <a:rPr lang="nb-NO" dirty="0"/>
              <a:t>Hvordan lese:</a:t>
            </a:r>
          </a:p>
        </p:txBody>
      </p:sp>
      <p:graphicFrame>
        <p:nvGraphicFramePr>
          <p:cNvPr id="4" name="Plassholder for innhold 3">
            <a:extLst>
              <a:ext uri="{FF2B5EF4-FFF2-40B4-BE49-F238E27FC236}">
                <a16:creationId xmlns:a16="http://schemas.microsoft.com/office/drawing/2014/main" id="{8A528428-15DD-8DDD-5D18-AB19B4F9FC28}"/>
              </a:ext>
            </a:extLst>
          </p:cNvPr>
          <p:cNvGraphicFramePr>
            <a:graphicFrameLocks noGrp="1"/>
          </p:cNvGraphicFramePr>
          <p:nvPr>
            <p:ph idx="1"/>
          </p:nvPr>
        </p:nvGraphicFramePr>
        <p:xfrm>
          <a:off x="7292613" y="2127642"/>
          <a:ext cx="3949700" cy="3886200"/>
        </p:xfrm>
        <a:graphic>
          <a:graphicData uri="http://schemas.openxmlformats.org/drawingml/2006/table">
            <a:tbl>
              <a:tblPr/>
              <a:tblGrid>
                <a:gridCol w="1974850">
                  <a:extLst>
                    <a:ext uri="{9D8B030D-6E8A-4147-A177-3AD203B41FA5}">
                      <a16:colId xmlns:a16="http://schemas.microsoft.com/office/drawing/2014/main" val="3526276156"/>
                    </a:ext>
                  </a:extLst>
                </a:gridCol>
                <a:gridCol w="1974850">
                  <a:extLst>
                    <a:ext uri="{9D8B030D-6E8A-4147-A177-3AD203B41FA5}">
                      <a16:colId xmlns:a16="http://schemas.microsoft.com/office/drawing/2014/main" val="1557041559"/>
                    </a:ext>
                  </a:extLst>
                </a:gridCol>
              </a:tblGrid>
              <a:tr h="0">
                <a:tc>
                  <a:txBody>
                    <a:bodyPr/>
                    <a:lstStyle/>
                    <a:p>
                      <a:pPr algn="l"/>
                      <a:r>
                        <a:rPr lang="nb-NO" b="1">
                          <a:effectLst/>
                          <a:latin typeface="var(--ks-font-roboto)"/>
                        </a:rPr>
                        <a:t>Antall</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pPr algn="l"/>
                      <a:r>
                        <a:rPr lang="nb-NO" b="1">
                          <a:effectLst/>
                          <a:latin typeface="var(--ks-font-roboto)"/>
                        </a:rPr>
                        <a:t>Forklaring</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249623139"/>
                  </a:ext>
                </a:extLst>
              </a:tr>
              <a:tr h="0">
                <a:tc>
                  <a:txBody>
                    <a:bodyPr/>
                    <a:lstStyle/>
                    <a:p>
                      <a:r>
                        <a:rPr lang="nb-NO">
                          <a:effectLst/>
                        </a:rPr>
                        <a:t>0..1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a:effectLst/>
                        </a:rPr>
                        <a:t>null eller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3470433553"/>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613989053"/>
                  </a:ext>
                </a:extLst>
              </a:tr>
              <a:tr h="0">
                <a:tc>
                  <a:txBody>
                    <a:bodyPr/>
                    <a:lstStyle/>
                    <a:p>
                      <a:r>
                        <a:rPr lang="nb-NO" dirty="0">
                          <a:effectLst/>
                        </a:rPr>
                        <a:t>0..*</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null eller flere</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2532155568"/>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minst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116039078"/>
                  </a:ext>
                </a:extLst>
              </a:tr>
              <a:tr h="0">
                <a:tc>
                  <a:txBody>
                    <a:bodyPr/>
                    <a:lstStyle/>
                    <a:p>
                      <a:r>
                        <a:rPr lang="nb-NO">
                          <a:effectLst/>
                        </a:rPr>
                        <a:t>n..m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et bestemt intervall (2..5 betyr for eksempel to, tre, fire eller fem)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4226484357"/>
                  </a:ext>
                </a:extLst>
              </a:tr>
            </a:tbl>
          </a:graphicData>
        </a:graphic>
      </p:graphicFrame>
      <p:pic>
        <p:nvPicPr>
          <p:cNvPr id="5" name="Bilde 4">
            <a:extLst>
              <a:ext uri="{FF2B5EF4-FFF2-40B4-BE49-F238E27FC236}">
                <a16:creationId xmlns:a16="http://schemas.microsoft.com/office/drawing/2014/main" id="{813143C4-0A6A-D261-A540-BA09153CD0A5}"/>
              </a:ext>
            </a:extLst>
          </p:cNvPr>
          <p:cNvPicPr>
            <a:picLocks noChangeAspect="1"/>
          </p:cNvPicPr>
          <p:nvPr/>
        </p:nvPicPr>
        <p:blipFill rotWithShape="1">
          <a:blip r:embed="rId2"/>
          <a:srcRect t="33640"/>
          <a:stretch/>
        </p:blipFill>
        <p:spPr>
          <a:xfrm>
            <a:off x="263817" y="1690688"/>
            <a:ext cx="4635571" cy="4600937"/>
          </a:xfrm>
          <a:prstGeom prst="rect">
            <a:avLst/>
          </a:prstGeom>
          <a:effectLst/>
        </p:spPr>
      </p:pic>
      <p:grpSp>
        <p:nvGrpSpPr>
          <p:cNvPr id="7" name="Gruppe 6">
            <a:extLst>
              <a:ext uri="{FF2B5EF4-FFF2-40B4-BE49-F238E27FC236}">
                <a16:creationId xmlns:a16="http://schemas.microsoft.com/office/drawing/2014/main" id="{5766FE65-DEC4-558E-441A-5B99269D8931}"/>
              </a:ext>
            </a:extLst>
          </p:cNvPr>
          <p:cNvGrpSpPr/>
          <p:nvPr/>
        </p:nvGrpSpPr>
        <p:grpSpPr>
          <a:xfrm>
            <a:off x="3341748" y="3269739"/>
            <a:ext cx="1248120" cy="2205360"/>
            <a:chOff x="3341748" y="3269739"/>
            <a:chExt cx="1248120" cy="2205360"/>
          </a:xfrm>
        </p:grpSpPr>
        <mc:AlternateContent xmlns:mc="http://schemas.openxmlformats.org/markup-compatibility/2006" xmlns:p14="http://schemas.microsoft.com/office/powerpoint/2010/main">
          <mc:Choice Requires="p14">
            <p:contentPart p14:bwMode="auto" r:id="rId3">
              <p14:nvContentPartPr>
                <p14:cNvPr id="3" name="Håndskrift 2">
                  <a:extLst>
                    <a:ext uri="{FF2B5EF4-FFF2-40B4-BE49-F238E27FC236}">
                      <a16:creationId xmlns:a16="http://schemas.microsoft.com/office/drawing/2014/main" id="{48231199-0C68-DC09-66B7-88E304D35761}"/>
                    </a:ext>
                  </a:extLst>
                </p14:cNvPr>
                <p14:cNvContentPartPr/>
                <p14:nvPr/>
              </p14:nvContentPartPr>
              <p14:xfrm>
                <a:off x="3341748" y="3393579"/>
                <a:ext cx="1248120" cy="2081520"/>
              </p14:xfrm>
            </p:contentPart>
          </mc:Choice>
          <mc:Fallback xmlns="">
            <p:pic>
              <p:nvPicPr>
                <p:cNvPr id="3" name="Håndskrift 2">
                  <a:extLst>
                    <a:ext uri="{FF2B5EF4-FFF2-40B4-BE49-F238E27FC236}">
                      <a16:creationId xmlns:a16="http://schemas.microsoft.com/office/drawing/2014/main" id="{48231199-0C68-DC09-66B7-88E304D35761}"/>
                    </a:ext>
                  </a:extLst>
                </p:cNvPr>
                <p:cNvPicPr/>
                <p:nvPr/>
              </p:nvPicPr>
              <p:blipFill>
                <a:blip r:embed="rId4"/>
                <a:stretch>
                  <a:fillRect/>
                </a:stretch>
              </p:blipFill>
              <p:spPr>
                <a:xfrm>
                  <a:off x="3324108" y="3375579"/>
                  <a:ext cx="1283760" cy="211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Håndskrift 5">
                  <a:extLst>
                    <a:ext uri="{FF2B5EF4-FFF2-40B4-BE49-F238E27FC236}">
                      <a16:creationId xmlns:a16="http://schemas.microsoft.com/office/drawing/2014/main" id="{0BC70F6D-2032-939C-C2A6-7003A96A508C}"/>
                    </a:ext>
                  </a:extLst>
                </p14:cNvPr>
                <p14:cNvContentPartPr/>
                <p14:nvPr/>
              </p14:nvContentPartPr>
              <p14:xfrm>
                <a:off x="4050588" y="3269739"/>
                <a:ext cx="18360" cy="268920"/>
              </p14:xfrm>
            </p:contentPart>
          </mc:Choice>
          <mc:Fallback xmlns="">
            <p:pic>
              <p:nvPicPr>
                <p:cNvPr id="6" name="Håndskrift 5">
                  <a:extLst>
                    <a:ext uri="{FF2B5EF4-FFF2-40B4-BE49-F238E27FC236}">
                      <a16:creationId xmlns:a16="http://schemas.microsoft.com/office/drawing/2014/main" id="{0BC70F6D-2032-939C-C2A6-7003A96A508C}"/>
                    </a:ext>
                  </a:extLst>
                </p:cNvPr>
                <p:cNvPicPr/>
                <p:nvPr/>
              </p:nvPicPr>
              <p:blipFill>
                <a:blip r:embed="rId6"/>
                <a:stretch>
                  <a:fillRect/>
                </a:stretch>
              </p:blipFill>
              <p:spPr>
                <a:xfrm>
                  <a:off x="4032948" y="3252099"/>
                  <a:ext cx="54000" cy="304560"/>
                </a:xfrm>
                <a:prstGeom prst="rect">
                  <a:avLst/>
                </a:prstGeom>
              </p:spPr>
            </p:pic>
          </mc:Fallback>
        </mc:AlternateContent>
      </p:grpSp>
      <p:sp>
        <p:nvSpPr>
          <p:cNvPr id="8" name="TekstSylinder 7">
            <a:extLst>
              <a:ext uri="{FF2B5EF4-FFF2-40B4-BE49-F238E27FC236}">
                <a16:creationId xmlns:a16="http://schemas.microsoft.com/office/drawing/2014/main" id="{6EDF7326-CF31-EF5B-08CE-667F8CC1BC35}"/>
              </a:ext>
            </a:extLst>
          </p:cNvPr>
          <p:cNvSpPr txBox="1"/>
          <p:nvPr/>
        </p:nvSpPr>
        <p:spPr>
          <a:xfrm>
            <a:off x="4818065" y="3991156"/>
            <a:ext cx="2165028" cy="646331"/>
          </a:xfrm>
          <a:prstGeom prst="rect">
            <a:avLst/>
          </a:prstGeom>
          <a:noFill/>
        </p:spPr>
        <p:txBody>
          <a:bodyPr wrap="square" rtlCol="0">
            <a:spAutoFit/>
          </a:bodyPr>
          <a:lstStyle/>
          <a:p>
            <a:r>
              <a:rPr lang="nb-NO" dirty="0"/>
              <a:t>En gruppe har 0 til mange elever</a:t>
            </a:r>
          </a:p>
        </p:txBody>
      </p:sp>
      <mc:AlternateContent xmlns:mc="http://schemas.openxmlformats.org/markup-compatibility/2006" xmlns:p14="http://schemas.microsoft.com/office/powerpoint/2010/main">
        <mc:Choice Requires="p14">
          <p:contentPart p14:bwMode="auto" r:id="rId7">
            <p14:nvContentPartPr>
              <p14:cNvPr id="9" name="Håndskrift 8">
                <a:extLst>
                  <a:ext uri="{FF2B5EF4-FFF2-40B4-BE49-F238E27FC236}">
                    <a16:creationId xmlns:a16="http://schemas.microsoft.com/office/drawing/2014/main" id="{AF56E8CE-3612-5663-B18F-931522707830}"/>
                  </a:ext>
                </a:extLst>
              </p14:cNvPr>
              <p14:cNvContentPartPr/>
              <p14:nvPr/>
            </p14:nvContentPartPr>
            <p14:xfrm>
              <a:off x="7391123" y="3720314"/>
              <a:ext cx="3433320" cy="90360"/>
            </p14:xfrm>
          </p:contentPart>
        </mc:Choice>
        <mc:Fallback xmlns="">
          <p:pic>
            <p:nvPicPr>
              <p:cNvPr id="9" name="Håndskrift 8">
                <a:extLst>
                  <a:ext uri="{FF2B5EF4-FFF2-40B4-BE49-F238E27FC236}">
                    <a16:creationId xmlns:a16="http://schemas.microsoft.com/office/drawing/2014/main" id="{AF56E8CE-3612-5663-B18F-931522707830}"/>
                  </a:ext>
                </a:extLst>
              </p:cNvPr>
              <p:cNvPicPr/>
              <p:nvPr/>
            </p:nvPicPr>
            <p:blipFill>
              <a:blip r:embed="rId8"/>
              <a:stretch>
                <a:fillRect/>
              </a:stretch>
            </p:blipFill>
            <p:spPr>
              <a:xfrm>
                <a:off x="7337123" y="3612314"/>
                <a:ext cx="3540960" cy="306000"/>
              </a:xfrm>
              <a:prstGeom prst="rect">
                <a:avLst/>
              </a:prstGeom>
            </p:spPr>
          </p:pic>
        </mc:Fallback>
      </mc:AlternateContent>
      <p:sp>
        <p:nvSpPr>
          <p:cNvPr id="10" name="TekstSylinder 9">
            <a:extLst>
              <a:ext uri="{FF2B5EF4-FFF2-40B4-BE49-F238E27FC236}">
                <a16:creationId xmlns:a16="http://schemas.microsoft.com/office/drawing/2014/main" id="{8580AD88-9AAB-9D18-6450-5D59317140BF}"/>
              </a:ext>
            </a:extLst>
          </p:cNvPr>
          <p:cNvSpPr txBox="1"/>
          <p:nvPr/>
        </p:nvSpPr>
        <p:spPr>
          <a:xfrm>
            <a:off x="5013486" y="741640"/>
            <a:ext cx="4740114" cy="830997"/>
          </a:xfrm>
          <a:prstGeom prst="rect">
            <a:avLst/>
          </a:prstGeom>
          <a:noFill/>
        </p:spPr>
        <p:txBody>
          <a:bodyPr wrap="square" rtlCol="0">
            <a:spAutoFit/>
          </a:bodyPr>
          <a:lstStyle/>
          <a:p>
            <a:r>
              <a:rPr lang="nb-NO" sz="2400" dirty="0"/>
              <a:t>Hva er forholdet mellom klassen gruppe og klassen elever?</a:t>
            </a:r>
          </a:p>
        </p:txBody>
      </p:sp>
    </p:spTree>
    <p:extLst>
      <p:ext uri="{BB962C8B-B14F-4D97-AF65-F5344CB8AC3E}">
        <p14:creationId xmlns:p14="http://schemas.microsoft.com/office/powerpoint/2010/main" val="21823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3"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B9AC66-9963-9D8E-1F72-FBB89C48A108}"/>
              </a:ext>
            </a:extLst>
          </p:cNvPr>
          <p:cNvSpPr>
            <a:spLocks noGrp="1"/>
          </p:cNvSpPr>
          <p:nvPr>
            <p:ph type="title"/>
          </p:nvPr>
        </p:nvSpPr>
        <p:spPr/>
        <p:txBody>
          <a:bodyPr/>
          <a:lstStyle/>
          <a:p>
            <a:r>
              <a:rPr lang="nb-NO" dirty="0"/>
              <a:t>Hvordan lese:</a:t>
            </a:r>
          </a:p>
        </p:txBody>
      </p:sp>
      <p:graphicFrame>
        <p:nvGraphicFramePr>
          <p:cNvPr id="4" name="Plassholder for innhold 3">
            <a:extLst>
              <a:ext uri="{FF2B5EF4-FFF2-40B4-BE49-F238E27FC236}">
                <a16:creationId xmlns:a16="http://schemas.microsoft.com/office/drawing/2014/main" id="{8A528428-15DD-8DDD-5D18-AB19B4F9FC28}"/>
              </a:ext>
            </a:extLst>
          </p:cNvPr>
          <p:cNvGraphicFramePr>
            <a:graphicFrameLocks noGrp="1"/>
          </p:cNvGraphicFramePr>
          <p:nvPr>
            <p:ph idx="1"/>
          </p:nvPr>
        </p:nvGraphicFramePr>
        <p:xfrm>
          <a:off x="7292613" y="2127642"/>
          <a:ext cx="3949700" cy="3886200"/>
        </p:xfrm>
        <a:graphic>
          <a:graphicData uri="http://schemas.openxmlformats.org/drawingml/2006/table">
            <a:tbl>
              <a:tblPr/>
              <a:tblGrid>
                <a:gridCol w="1974850">
                  <a:extLst>
                    <a:ext uri="{9D8B030D-6E8A-4147-A177-3AD203B41FA5}">
                      <a16:colId xmlns:a16="http://schemas.microsoft.com/office/drawing/2014/main" val="3526276156"/>
                    </a:ext>
                  </a:extLst>
                </a:gridCol>
                <a:gridCol w="1974850">
                  <a:extLst>
                    <a:ext uri="{9D8B030D-6E8A-4147-A177-3AD203B41FA5}">
                      <a16:colId xmlns:a16="http://schemas.microsoft.com/office/drawing/2014/main" val="1557041559"/>
                    </a:ext>
                  </a:extLst>
                </a:gridCol>
              </a:tblGrid>
              <a:tr h="0">
                <a:tc>
                  <a:txBody>
                    <a:bodyPr/>
                    <a:lstStyle/>
                    <a:p>
                      <a:pPr algn="l"/>
                      <a:r>
                        <a:rPr lang="nb-NO" b="1">
                          <a:effectLst/>
                          <a:latin typeface="var(--ks-font-roboto)"/>
                        </a:rPr>
                        <a:t>Antall</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pPr algn="l"/>
                      <a:r>
                        <a:rPr lang="nb-NO" b="1">
                          <a:effectLst/>
                          <a:latin typeface="var(--ks-font-roboto)"/>
                        </a:rPr>
                        <a:t>Forklaring</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249623139"/>
                  </a:ext>
                </a:extLst>
              </a:tr>
              <a:tr h="0">
                <a:tc>
                  <a:txBody>
                    <a:bodyPr/>
                    <a:lstStyle/>
                    <a:p>
                      <a:r>
                        <a:rPr lang="nb-NO">
                          <a:effectLst/>
                        </a:rPr>
                        <a:t>0..1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a:effectLst/>
                        </a:rPr>
                        <a:t>null eller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3470433553"/>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613989053"/>
                  </a:ext>
                </a:extLst>
              </a:tr>
              <a:tr h="0">
                <a:tc>
                  <a:txBody>
                    <a:bodyPr/>
                    <a:lstStyle/>
                    <a:p>
                      <a:r>
                        <a:rPr lang="nb-NO" dirty="0">
                          <a:effectLst/>
                        </a:rPr>
                        <a:t>0..*</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null eller flere</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2532155568"/>
                  </a:ext>
                </a:extLst>
              </a:tr>
              <a:tr h="0">
                <a:tc>
                  <a:txBody>
                    <a:bodyPr/>
                    <a:lstStyle/>
                    <a:p>
                      <a:r>
                        <a:rPr lang="nb-NO">
                          <a:effectLst/>
                        </a:rPr>
                        <a:t>1..*</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tc>
                  <a:txBody>
                    <a:bodyPr/>
                    <a:lstStyle/>
                    <a:p>
                      <a:r>
                        <a:rPr lang="nb-NO">
                          <a:effectLst/>
                        </a:rPr>
                        <a:t>minst én</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tcPr>
                </a:tc>
                <a:extLst>
                  <a:ext uri="{0D108BD9-81ED-4DB2-BD59-A6C34878D82A}">
                    <a16:rowId xmlns:a16="http://schemas.microsoft.com/office/drawing/2014/main" val="4116039078"/>
                  </a:ext>
                </a:extLst>
              </a:tr>
              <a:tr h="0">
                <a:tc>
                  <a:txBody>
                    <a:bodyPr/>
                    <a:lstStyle/>
                    <a:p>
                      <a:r>
                        <a:rPr lang="nb-NO">
                          <a:effectLst/>
                        </a:rPr>
                        <a:t>n..m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tc>
                  <a:txBody>
                    <a:bodyPr/>
                    <a:lstStyle/>
                    <a:p>
                      <a:r>
                        <a:rPr lang="nb-NO" dirty="0">
                          <a:effectLst/>
                        </a:rPr>
                        <a:t>et bestemt intervall (2..5 betyr for eksempel to, tre, fire eller fem)</a:t>
                      </a:r>
                    </a:p>
                  </a:txBody>
                  <a:tcPr marL="127000" marR="127000" marT="95250" marB="95250" anchor="ctr">
                    <a:lnL w="6350" cap="flat" cmpd="sng" algn="ctr">
                      <a:solidFill>
                        <a:srgbClr val="D3CEC9"/>
                      </a:solidFill>
                      <a:prstDash val="solid"/>
                      <a:round/>
                      <a:headEnd type="none" w="med" len="med"/>
                      <a:tailEnd type="none" w="med" len="med"/>
                    </a:lnL>
                    <a:lnR w="6350" cap="flat" cmpd="sng" algn="ctr">
                      <a:solidFill>
                        <a:srgbClr val="D3CEC9"/>
                      </a:solidFill>
                      <a:prstDash val="solid"/>
                      <a:round/>
                      <a:headEnd type="none" w="med" len="med"/>
                      <a:tailEnd type="none" w="med" len="med"/>
                    </a:lnR>
                    <a:lnT w="6350" cap="flat" cmpd="sng" algn="ctr">
                      <a:solidFill>
                        <a:srgbClr val="D3CEC9"/>
                      </a:solidFill>
                      <a:prstDash val="solid"/>
                      <a:round/>
                      <a:headEnd type="none" w="med" len="med"/>
                      <a:tailEnd type="none" w="med" len="med"/>
                    </a:lnT>
                    <a:lnB w="6350" cap="flat" cmpd="sng" algn="ctr">
                      <a:solidFill>
                        <a:srgbClr val="D3CEC9"/>
                      </a:solidFill>
                      <a:prstDash val="solid"/>
                      <a:round/>
                      <a:headEnd type="none" w="med" len="med"/>
                      <a:tailEnd type="none" w="med" len="med"/>
                    </a:lnB>
                    <a:solidFill>
                      <a:srgbClr val="F6F4F3"/>
                    </a:solidFill>
                  </a:tcPr>
                </a:tc>
                <a:extLst>
                  <a:ext uri="{0D108BD9-81ED-4DB2-BD59-A6C34878D82A}">
                    <a16:rowId xmlns:a16="http://schemas.microsoft.com/office/drawing/2014/main" val="4226484357"/>
                  </a:ext>
                </a:extLst>
              </a:tr>
            </a:tbl>
          </a:graphicData>
        </a:graphic>
      </p:graphicFrame>
      <p:pic>
        <p:nvPicPr>
          <p:cNvPr id="5" name="Bilde 4">
            <a:extLst>
              <a:ext uri="{FF2B5EF4-FFF2-40B4-BE49-F238E27FC236}">
                <a16:creationId xmlns:a16="http://schemas.microsoft.com/office/drawing/2014/main" id="{813143C4-0A6A-D261-A540-BA09153CD0A5}"/>
              </a:ext>
            </a:extLst>
          </p:cNvPr>
          <p:cNvPicPr>
            <a:picLocks noChangeAspect="1"/>
          </p:cNvPicPr>
          <p:nvPr/>
        </p:nvPicPr>
        <p:blipFill rotWithShape="1">
          <a:blip r:embed="rId2"/>
          <a:srcRect t="33640"/>
          <a:stretch/>
        </p:blipFill>
        <p:spPr>
          <a:xfrm>
            <a:off x="263817" y="1690688"/>
            <a:ext cx="4635571" cy="4600937"/>
          </a:xfrm>
          <a:prstGeom prst="rect">
            <a:avLst/>
          </a:prstGeom>
          <a:effectLst/>
        </p:spPr>
      </p:pic>
      <p:sp>
        <p:nvSpPr>
          <p:cNvPr id="8" name="TekstSylinder 7">
            <a:extLst>
              <a:ext uri="{FF2B5EF4-FFF2-40B4-BE49-F238E27FC236}">
                <a16:creationId xmlns:a16="http://schemas.microsoft.com/office/drawing/2014/main" id="{6EDF7326-CF31-EF5B-08CE-667F8CC1BC35}"/>
              </a:ext>
            </a:extLst>
          </p:cNvPr>
          <p:cNvSpPr txBox="1"/>
          <p:nvPr/>
        </p:nvSpPr>
        <p:spPr>
          <a:xfrm>
            <a:off x="4818065" y="3991156"/>
            <a:ext cx="2165028" cy="1200329"/>
          </a:xfrm>
          <a:prstGeom prst="rect">
            <a:avLst/>
          </a:prstGeom>
          <a:noFill/>
        </p:spPr>
        <p:txBody>
          <a:bodyPr wrap="square" rtlCol="0">
            <a:spAutoFit/>
          </a:bodyPr>
          <a:lstStyle/>
          <a:p>
            <a:r>
              <a:rPr lang="nb-NO" dirty="0"/>
              <a:t>En lærer har akkurat en gruppe, så alle lærere har en gruppe.</a:t>
            </a:r>
          </a:p>
        </p:txBody>
      </p:sp>
      <p:sp>
        <p:nvSpPr>
          <p:cNvPr id="10" name="TekstSylinder 9">
            <a:extLst>
              <a:ext uri="{FF2B5EF4-FFF2-40B4-BE49-F238E27FC236}">
                <a16:creationId xmlns:a16="http://schemas.microsoft.com/office/drawing/2014/main" id="{8580AD88-9AAB-9D18-6450-5D59317140BF}"/>
              </a:ext>
            </a:extLst>
          </p:cNvPr>
          <p:cNvSpPr txBox="1"/>
          <p:nvPr/>
        </p:nvSpPr>
        <p:spPr>
          <a:xfrm>
            <a:off x="5013486" y="741640"/>
            <a:ext cx="4740114" cy="830997"/>
          </a:xfrm>
          <a:prstGeom prst="rect">
            <a:avLst/>
          </a:prstGeom>
          <a:noFill/>
        </p:spPr>
        <p:txBody>
          <a:bodyPr wrap="square" rtlCol="0">
            <a:spAutoFit/>
          </a:bodyPr>
          <a:lstStyle/>
          <a:p>
            <a:r>
              <a:rPr lang="nb-NO" sz="2400" dirty="0"/>
              <a:t>Hva er forholdet mellom klassen lærer og klassen gruppe?</a:t>
            </a:r>
          </a:p>
        </p:txBody>
      </p:sp>
      <mc:AlternateContent xmlns:mc="http://schemas.openxmlformats.org/markup-compatibility/2006" xmlns:p14="http://schemas.microsoft.com/office/powerpoint/2010/main">
        <mc:Choice Requires="p14">
          <p:contentPart p14:bwMode="auto" r:id="rId3">
            <p14:nvContentPartPr>
              <p14:cNvPr id="11" name="Håndskrift 10">
                <a:extLst>
                  <a:ext uri="{FF2B5EF4-FFF2-40B4-BE49-F238E27FC236}">
                    <a16:creationId xmlns:a16="http://schemas.microsoft.com/office/drawing/2014/main" id="{9345DE48-40D6-75F6-6D32-49BE0545FA2B}"/>
                  </a:ext>
                </a:extLst>
              </p14:cNvPr>
              <p14:cNvContentPartPr/>
              <p14:nvPr/>
            </p14:nvContentPartPr>
            <p14:xfrm>
              <a:off x="818963" y="3443114"/>
              <a:ext cx="1177920" cy="1899360"/>
            </p14:xfrm>
          </p:contentPart>
        </mc:Choice>
        <mc:Fallback xmlns="">
          <p:pic>
            <p:nvPicPr>
              <p:cNvPr id="11" name="Håndskrift 10">
                <a:extLst>
                  <a:ext uri="{FF2B5EF4-FFF2-40B4-BE49-F238E27FC236}">
                    <a16:creationId xmlns:a16="http://schemas.microsoft.com/office/drawing/2014/main" id="{9345DE48-40D6-75F6-6D32-49BE0545FA2B}"/>
                  </a:ext>
                </a:extLst>
              </p:cNvPr>
              <p:cNvPicPr/>
              <p:nvPr/>
            </p:nvPicPr>
            <p:blipFill>
              <a:blip r:embed="rId4"/>
              <a:stretch>
                <a:fillRect/>
              </a:stretch>
            </p:blipFill>
            <p:spPr>
              <a:xfrm>
                <a:off x="800963" y="3425114"/>
                <a:ext cx="1213560" cy="19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Håndskrift 11">
                <a:extLst>
                  <a:ext uri="{FF2B5EF4-FFF2-40B4-BE49-F238E27FC236}">
                    <a16:creationId xmlns:a16="http://schemas.microsoft.com/office/drawing/2014/main" id="{4B536644-8683-5A1C-B823-14C9B56B5A4D}"/>
                  </a:ext>
                </a:extLst>
              </p14:cNvPr>
              <p14:cNvContentPartPr/>
              <p14:nvPr/>
            </p14:nvContentPartPr>
            <p14:xfrm>
              <a:off x="7377443" y="3258794"/>
              <a:ext cx="3708000" cy="127080"/>
            </p14:xfrm>
          </p:contentPart>
        </mc:Choice>
        <mc:Fallback xmlns="">
          <p:pic>
            <p:nvPicPr>
              <p:cNvPr id="12" name="Håndskrift 11">
                <a:extLst>
                  <a:ext uri="{FF2B5EF4-FFF2-40B4-BE49-F238E27FC236}">
                    <a16:creationId xmlns:a16="http://schemas.microsoft.com/office/drawing/2014/main" id="{4B536644-8683-5A1C-B823-14C9B56B5A4D}"/>
                  </a:ext>
                </a:extLst>
              </p:cNvPr>
              <p:cNvPicPr/>
              <p:nvPr/>
            </p:nvPicPr>
            <p:blipFill>
              <a:blip r:embed="rId6"/>
              <a:stretch>
                <a:fillRect/>
              </a:stretch>
            </p:blipFill>
            <p:spPr>
              <a:xfrm>
                <a:off x="7323803" y="3151154"/>
                <a:ext cx="3815640" cy="342720"/>
              </a:xfrm>
              <a:prstGeom prst="rect">
                <a:avLst/>
              </a:prstGeom>
            </p:spPr>
          </p:pic>
        </mc:Fallback>
      </mc:AlternateContent>
    </p:spTree>
    <p:extLst>
      <p:ext uri="{BB962C8B-B14F-4D97-AF65-F5344CB8AC3E}">
        <p14:creationId xmlns:p14="http://schemas.microsoft.com/office/powerpoint/2010/main" val="196672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tel 1">
            <a:extLst>
              <a:ext uri="{FF2B5EF4-FFF2-40B4-BE49-F238E27FC236}">
                <a16:creationId xmlns:a16="http://schemas.microsoft.com/office/drawing/2014/main" id="{BF753E3E-5E54-4C8D-393E-4DD6144F31B2}"/>
              </a:ext>
            </a:extLst>
          </p:cNvPr>
          <p:cNvSpPr>
            <a:spLocks noGrp="1"/>
          </p:cNvSpPr>
          <p:nvPr>
            <p:ph type="title"/>
          </p:nvPr>
        </p:nvSpPr>
        <p:spPr>
          <a:xfrm>
            <a:off x="838200" y="448721"/>
            <a:ext cx="4707671" cy="1225650"/>
          </a:xfrm>
        </p:spPr>
        <p:txBody>
          <a:bodyPr anchor="b">
            <a:normAutofit fontScale="90000"/>
          </a:bodyPr>
          <a:lstStyle/>
          <a:p>
            <a:r>
              <a:rPr lang="nb-NO" sz="3800" dirty="0">
                <a:solidFill>
                  <a:schemeClr val="bg1"/>
                </a:solidFill>
              </a:rPr>
              <a:t>Oppgave</a:t>
            </a:r>
            <a:br>
              <a:rPr lang="nb-NO" sz="3800" dirty="0">
                <a:solidFill>
                  <a:schemeClr val="bg1"/>
                </a:solidFill>
              </a:rPr>
            </a:br>
            <a:r>
              <a:rPr lang="nb-NO" sz="3800" dirty="0">
                <a:solidFill>
                  <a:schemeClr val="bg1"/>
                </a:solidFill>
              </a:rPr>
              <a:t>Prøv dere frem med UML!</a:t>
            </a:r>
          </a:p>
        </p:txBody>
      </p:sp>
      <p:cxnSp>
        <p:nvCxnSpPr>
          <p:cNvPr id="1033" name="Straight Connector 103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ssholder for innhold 2">
            <a:extLst>
              <a:ext uri="{FF2B5EF4-FFF2-40B4-BE49-F238E27FC236}">
                <a16:creationId xmlns:a16="http://schemas.microsoft.com/office/drawing/2014/main" id="{AB9D2372-7AA8-7935-6EE4-A44800040EEC}"/>
              </a:ext>
            </a:extLst>
          </p:cNvPr>
          <p:cNvSpPr>
            <a:spLocks noGrp="1"/>
          </p:cNvSpPr>
          <p:nvPr>
            <p:ph idx="1"/>
          </p:nvPr>
        </p:nvSpPr>
        <p:spPr>
          <a:xfrm>
            <a:off x="897769" y="1909192"/>
            <a:ext cx="4586513" cy="3647710"/>
          </a:xfrm>
        </p:spPr>
        <p:txBody>
          <a:bodyPr anchor="ctr">
            <a:normAutofit/>
          </a:bodyPr>
          <a:lstStyle/>
          <a:p>
            <a:r>
              <a:rPr lang="nb-NO" sz="2000">
                <a:solidFill>
                  <a:schemeClr val="bg1"/>
                </a:solidFill>
              </a:rPr>
              <a:t>hvilke klasser trenger vi for å lage f.eks Pacman eller Ludo?</a:t>
            </a:r>
          </a:p>
          <a:p>
            <a:r>
              <a:rPr lang="nb-NO" sz="2000">
                <a:solidFill>
                  <a:schemeClr val="bg1"/>
                </a:solidFill>
              </a:rPr>
              <a:t>Begynn med de enkleste tingene</a:t>
            </a:r>
          </a:p>
          <a:p>
            <a:r>
              <a:rPr lang="nb-NO" sz="2000">
                <a:solidFill>
                  <a:schemeClr val="bg1"/>
                </a:solidFill>
              </a:rPr>
              <a:t>Hvilke relasjoner er det mellom de?</a:t>
            </a:r>
          </a:p>
          <a:p>
            <a:r>
              <a:rPr lang="nb-NO" sz="2000">
                <a:solidFill>
                  <a:schemeClr val="bg1"/>
                </a:solidFill>
              </a:rPr>
              <a:t>Hvilke metoder og egenskaper skal de ulike klassene ha</a:t>
            </a:r>
          </a:p>
        </p:txBody>
      </p:sp>
      <p:pic>
        <p:nvPicPr>
          <p:cNvPr id="1026" name="Picture 2" descr="Er Ludo et spill? – Skole er digg!">
            <a:extLst>
              <a:ext uri="{FF2B5EF4-FFF2-40B4-BE49-F238E27FC236}">
                <a16:creationId xmlns:a16="http://schemas.microsoft.com/office/drawing/2014/main" id="{51CC93A4-A7AF-88C8-F353-890DFAF51A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58" r="-3" b="7002"/>
          <a:stretch/>
        </p:blipFill>
        <p:spPr bwMode="auto">
          <a:xfrm>
            <a:off x="6525453" y="1"/>
            <a:ext cx="5666547" cy="3398024"/>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Bilde 4">
            <a:extLst>
              <a:ext uri="{FF2B5EF4-FFF2-40B4-BE49-F238E27FC236}">
                <a16:creationId xmlns:a16="http://schemas.microsoft.com/office/drawing/2014/main" id="{6EC9623A-092E-937C-50ED-2B8AB7087BC2}"/>
              </a:ext>
            </a:extLst>
          </p:cNvPr>
          <p:cNvPicPr>
            <a:picLocks noChangeAspect="1"/>
          </p:cNvPicPr>
          <p:nvPr/>
        </p:nvPicPr>
        <p:blipFill rotWithShape="1">
          <a:blip r:embed="rId3"/>
          <a:srcRect l="8067" r="-1" b="-1"/>
          <a:stretch/>
        </p:blipFill>
        <p:spPr>
          <a:xfrm>
            <a:off x="6522277" y="3398024"/>
            <a:ext cx="5669723" cy="3469076"/>
          </a:xfrm>
          <a:prstGeom prst="rect">
            <a:avLst/>
          </a:prstGeom>
        </p:spPr>
      </p:pic>
    </p:spTree>
    <p:extLst>
      <p:ext uri="{BB962C8B-B14F-4D97-AF65-F5344CB8AC3E}">
        <p14:creationId xmlns:p14="http://schemas.microsoft.com/office/powerpoint/2010/main" val="1742615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0D11B94-CD8F-771A-8660-0F7ECA573718}"/>
              </a:ext>
            </a:extLst>
          </p:cNvPr>
          <p:cNvSpPr>
            <a:spLocks noGrp="1"/>
          </p:cNvSpPr>
          <p:nvPr>
            <p:ph type="title"/>
          </p:nvPr>
        </p:nvSpPr>
        <p:spPr/>
        <p:txBody>
          <a:bodyPr>
            <a:normAutofit/>
          </a:bodyPr>
          <a:lstStyle/>
          <a:p>
            <a:pPr algn="ctr"/>
            <a:r>
              <a:rPr lang="nb-NO" sz="5400" dirty="0"/>
              <a:t>Å tegne figurer i </a:t>
            </a:r>
            <a:r>
              <a:rPr lang="nb-NO" sz="5400" dirty="0" err="1"/>
              <a:t>Pygame</a:t>
            </a:r>
            <a:endParaRPr lang="nb-NO" sz="5400" dirty="0"/>
          </a:p>
        </p:txBody>
      </p:sp>
      <p:pic>
        <p:nvPicPr>
          <p:cNvPr id="7" name="Plassholder for innhold 6">
            <a:extLst>
              <a:ext uri="{FF2B5EF4-FFF2-40B4-BE49-F238E27FC236}">
                <a16:creationId xmlns:a16="http://schemas.microsoft.com/office/drawing/2014/main" id="{BDA48C12-172C-EC68-8805-8B8BBF968954}"/>
              </a:ext>
            </a:extLst>
          </p:cNvPr>
          <p:cNvPicPr>
            <a:picLocks noGrp="1" noChangeAspect="1"/>
          </p:cNvPicPr>
          <p:nvPr>
            <p:ph idx="1"/>
          </p:nvPr>
        </p:nvPicPr>
        <p:blipFill>
          <a:blip r:embed="rId2"/>
          <a:stretch>
            <a:fillRect/>
          </a:stretch>
        </p:blipFill>
        <p:spPr>
          <a:xfrm>
            <a:off x="4009589" y="1825625"/>
            <a:ext cx="4172821" cy="4351338"/>
          </a:xfrm>
        </p:spPr>
      </p:pic>
    </p:spTree>
    <p:extLst>
      <p:ext uri="{BB962C8B-B14F-4D97-AF65-F5344CB8AC3E}">
        <p14:creationId xmlns:p14="http://schemas.microsoft.com/office/powerpoint/2010/main" val="359099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7FFCFB-6027-A4C4-92F9-4811A8D60E53}"/>
              </a:ext>
            </a:extLst>
          </p:cNvPr>
          <p:cNvSpPr>
            <a:spLocks noGrp="1"/>
          </p:cNvSpPr>
          <p:nvPr>
            <p:ph type="title"/>
          </p:nvPr>
        </p:nvSpPr>
        <p:spPr/>
        <p:txBody>
          <a:bodyPr/>
          <a:lstStyle/>
          <a:p>
            <a:r>
              <a:rPr lang="nb-NO" dirty="0"/>
              <a:t>Å endre farge på en figur 	.</a:t>
            </a:r>
            <a:r>
              <a:rPr lang="nb-NO" dirty="0" err="1"/>
              <a:t>fill</a:t>
            </a:r>
            <a:r>
              <a:rPr lang="nb-NO" dirty="0"/>
              <a:t>()</a:t>
            </a:r>
          </a:p>
        </p:txBody>
      </p:sp>
      <p:sp>
        <p:nvSpPr>
          <p:cNvPr id="3" name="Plassholder for innhold 2">
            <a:extLst>
              <a:ext uri="{FF2B5EF4-FFF2-40B4-BE49-F238E27FC236}">
                <a16:creationId xmlns:a16="http://schemas.microsoft.com/office/drawing/2014/main" id="{2DE6CB23-9F93-BFB6-8233-2C25ECE96BEF}"/>
              </a:ext>
            </a:extLst>
          </p:cNvPr>
          <p:cNvSpPr>
            <a:spLocks noGrp="1"/>
          </p:cNvSpPr>
          <p:nvPr>
            <p:ph idx="1"/>
          </p:nvPr>
        </p:nvSpPr>
        <p:spPr/>
        <p:txBody>
          <a:bodyPr>
            <a:normAutofit fontScale="92500" lnSpcReduction="10000"/>
          </a:bodyPr>
          <a:lstStyle/>
          <a:p>
            <a:pPr marL="0" indent="0">
              <a:buNone/>
            </a:pPr>
            <a:r>
              <a:rPr lang="nb-NO"/>
              <a:t>Vi kan bestemme fargen til en Pygame overflate med  .fill()</a:t>
            </a:r>
          </a:p>
          <a:p>
            <a:pPr marL="0" indent="0">
              <a:buNone/>
            </a:pPr>
            <a:endParaRPr lang="nb-NO"/>
          </a:p>
          <a:p>
            <a:pPr marL="0" indent="0">
              <a:buNone/>
            </a:pPr>
            <a:endParaRPr lang="nb-NO"/>
          </a:p>
          <a:p>
            <a:pPr marL="0" indent="0">
              <a:buNone/>
            </a:pPr>
            <a:r>
              <a:rPr lang="nb-NO"/>
              <a:t>	</a:t>
            </a:r>
            <a:r>
              <a:rPr lang="nb-NO" b="1"/>
              <a:t>Color</a:t>
            </a:r>
            <a:r>
              <a:rPr lang="nb-NO"/>
              <a:t>:	Fargen. Angis som enten: RGB, RGBA eller farge indeks.</a:t>
            </a:r>
          </a:p>
          <a:p>
            <a:pPr marL="0" indent="0">
              <a:buNone/>
            </a:pPr>
            <a:r>
              <a:rPr lang="nb-NO"/>
              <a:t>	</a:t>
            </a:r>
            <a:r>
              <a:rPr lang="nb-NO" i="1"/>
              <a:t>RGB</a:t>
            </a:r>
            <a:r>
              <a:rPr lang="nb-NO"/>
              <a:t> et sett med tre tall: </a:t>
            </a:r>
            <a:r>
              <a:rPr lang="nb-NO" sz="2600" b="0">
                <a:solidFill>
                  <a:srgbClr val="001080"/>
                </a:solidFill>
                <a:effectLst/>
                <a:latin typeface="Consolas" panose="020B0609020204030204" pitchFamily="49" charset="0"/>
              </a:rPr>
              <a:t>vindu</a:t>
            </a:r>
            <a:r>
              <a:rPr lang="nb-NO" sz="2600" b="0">
                <a:solidFill>
                  <a:srgbClr val="000000"/>
                </a:solidFill>
                <a:effectLst/>
                <a:latin typeface="Consolas" panose="020B0609020204030204" pitchFamily="49" charset="0"/>
              </a:rPr>
              <a:t>.</a:t>
            </a:r>
            <a:r>
              <a:rPr lang="nb-NO" sz="2600" b="0">
                <a:solidFill>
                  <a:srgbClr val="795E26"/>
                </a:solidFill>
                <a:effectLst/>
                <a:latin typeface="Consolas" panose="020B0609020204030204" pitchFamily="49" charset="0"/>
              </a:rPr>
              <a:t>fill</a:t>
            </a:r>
            <a:r>
              <a:rPr lang="nb-NO" sz="2600" b="0">
                <a:solidFill>
                  <a:srgbClr val="000000"/>
                </a:solidFill>
                <a:effectLst/>
                <a:latin typeface="Consolas" panose="020B0609020204030204" pitchFamily="49" charset="0"/>
              </a:rPr>
              <a:t>((</a:t>
            </a:r>
            <a:r>
              <a:rPr lang="nb-NO" sz="2600" b="0">
                <a:solidFill>
                  <a:srgbClr val="098658"/>
                </a:solidFill>
                <a:effectLst/>
                <a:latin typeface="Consolas" panose="020B0609020204030204" pitchFamily="49" charset="0"/>
              </a:rPr>
              <a:t>255</a:t>
            </a:r>
            <a:r>
              <a:rPr lang="nb-NO" sz="2600" b="0">
                <a:solidFill>
                  <a:srgbClr val="000000"/>
                </a:solidFill>
                <a:effectLst/>
                <a:latin typeface="Consolas" panose="020B0609020204030204" pitchFamily="49" charset="0"/>
              </a:rPr>
              <a:t>,</a:t>
            </a:r>
            <a:r>
              <a:rPr lang="nb-NO" sz="2600" b="0">
                <a:solidFill>
                  <a:srgbClr val="098658"/>
                </a:solidFill>
                <a:effectLst/>
                <a:latin typeface="Consolas" panose="020B0609020204030204" pitchFamily="49" charset="0"/>
              </a:rPr>
              <a:t>0</a:t>
            </a:r>
            <a:r>
              <a:rPr lang="nb-NO" sz="2600" b="0">
                <a:solidFill>
                  <a:srgbClr val="000000"/>
                </a:solidFill>
                <a:effectLst/>
                <a:latin typeface="Consolas" panose="020B0609020204030204" pitchFamily="49" charset="0"/>
              </a:rPr>
              <a:t>,</a:t>
            </a:r>
            <a:r>
              <a:rPr lang="nb-NO" sz="2600" b="0">
                <a:solidFill>
                  <a:srgbClr val="098658"/>
                </a:solidFill>
                <a:effectLst/>
                <a:latin typeface="Consolas" panose="020B0609020204030204" pitchFamily="49" charset="0"/>
              </a:rPr>
              <a:t>0</a:t>
            </a:r>
            <a:r>
              <a:rPr lang="nb-NO" sz="2600" b="0">
                <a:solidFill>
                  <a:srgbClr val="000000"/>
                </a:solidFill>
                <a:effectLst/>
                <a:latin typeface="Consolas" panose="020B0609020204030204" pitchFamily="49" charset="0"/>
              </a:rPr>
              <a:t>))</a:t>
            </a:r>
            <a:r>
              <a:rPr lang="nb-NO">
                <a:sym typeface="Wingdings" panose="05000000000000000000" pitchFamily="2" charset="2"/>
              </a:rPr>
              <a:t> </a:t>
            </a:r>
            <a:r>
              <a:rPr lang="nb-NO">
                <a:solidFill>
                  <a:srgbClr val="FF0000"/>
                </a:solidFill>
                <a:sym typeface="Wingdings" panose="05000000000000000000" pitchFamily="2" charset="2"/>
              </a:rPr>
              <a:t>RØD</a:t>
            </a:r>
          </a:p>
          <a:p>
            <a:pPr marL="0" indent="0">
              <a:buNone/>
            </a:pPr>
            <a:r>
              <a:rPr lang="nb-NO">
                <a:solidFill>
                  <a:srgbClr val="FF0000"/>
                </a:solidFill>
                <a:sym typeface="Wingdings" panose="05000000000000000000" pitchFamily="2" charset="2"/>
              </a:rPr>
              <a:t>	</a:t>
            </a:r>
            <a:r>
              <a:rPr lang="nb-NO" i="1">
                <a:sym typeface="Wingdings" panose="05000000000000000000" pitchFamily="2" charset="2"/>
              </a:rPr>
              <a:t>Fargeindeks</a:t>
            </a:r>
            <a:r>
              <a:rPr lang="nb-NO">
                <a:solidFill>
                  <a:srgbClr val="FF0000"/>
                </a:solidFill>
                <a:sym typeface="Wingdings" panose="05000000000000000000" pitchFamily="2" charset="2"/>
              </a:rPr>
              <a:t>:	</a:t>
            </a:r>
            <a:r>
              <a:rPr lang="nb-NO" b="0">
                <a:solidFill>
                  <a:srgbClr val="001080"/>
                </a:solidFill>
                <a:effectLst/>
                <a:latin typeface="Consolas" panose="020B0609020204030204" pitchFamily="49" charset="0"/>
              </a:rPr>
              <a:t> vindu</a:t>
            </a:r>
            <a:r>
              <a:rPr lang="nb-NO" b="0">
                <a:solidFill>
                  <a:srgbClr val="000000"/>
                </a:solidFill>
                <a:effectLst/>
                <a:latin typeface="Consolas" panose="020B0609020204030204" pitchFamily="49" charset="0"/>
              </a:rPr>
              <a:t>.</a:t>
            </a:r>
            <a:r>
              <a:rPr lang="nb-NO" b="0">
                <a:solidFill>
                  <a:srgbClr val="795E26"/>
                </a:solidFill>
                <a:effectLst/>
                <a:latin typeface="Consolas" panose="020B0609020204030204" pitchFamily="49" charset="0"/>
              </a:rPr>
              <a:t>fill</a:t>
            </a:r>
            <a:r>
              <a:rPr lang="nb-NO" b="0">
                <a:solidFill>
                  <a:srgbClr val="000000"/>
                </a:solidFill>
                <a:effectLst/>
                <a:latin typeface="Consolas" panose="020B0609020204030204" pitchFamily="49" charset="0"/>
              </a:rPr>
              <a:t>(</a:t>
            </a:r>
            <a:r>
              <a:rPr lang="nb-NO" b="0">
                <a:solidFill>
                  <a:srgbClr val="A31515"/>
                </a:solidFill>
                <a:effectLst/>
                <a:latin typeface="Consolas" panose="020B0609020204030204" pitchFamily="49" charset="0"/>
              </a:rPr>
              <a:t>"red"</a:t>
            </a:r>
            <a:r>
              <a:rPr lang="nb-NO" b="0">
                <a:solidFill>
                  <a:srgbClr val="000000"/>
                </a:solidFill>
                <a:effectLst/>
                <a:latin typeface="Consolas" panose="020B0609020204030204" pitchFamily="49" charset="0"/>
              </a:rPr>
              <a:t>)</a:t>
            </a:r>
          </a:p>
          <a:p>
            <a:pPr marL="0" indent="0">
              <a:buNone/>
            </a:pPr>
            <a:r>
              <a:rPr lang="nb-NO">
                <a:solidFill>
                  <a:srgbClr val="FF0000"/>
                </a:solidFill>
                <a:sym typeface="Wingdings" panose="05000000000000000000" pitchFamily="2" charset="2"/>
              </a:rPr>
              <a:t>	</a:t>
            </a:r>
          </a:p>
          <a:p>
            <a:pPr marL="0" indent="0">
              <a:buNone/>
            </a:pPr>
            <a:r>
              <a:rPr lang="nb-NO" sz="2000" i="1">
                <a:sym typeface="Wingdings" panose="05000000000000000000" pitchFamily="2" charset="2"/>
              </a:rPr>
              <a:t>RGBA</a:t>
            </a:r>
            <a:r>
              <a:rPr lang="nb-NO" sz="2000">
                <a:sym typeface="Wingdings" panose="05000000000000000000" pitchFamily="2" charset="2"/>
              </a:rPr>
              <a:t>, a for alfa, sier hvor gjennomsiktig fargen skal være.</a:t>
            </a:r>
          </a:p>
          <a:p>
            <a:pPr marL="0" indent="0">
              <a:buNone/>
            </a:pPr>
            <a:r>
              <a:rPr lang="nb-NO" sz="2000">
                <a:sym typeface="Wingdings" panose="05000000000000000000" pitchFamily="2" charset="2"/>
              </a:rPr>
              <a:t>		Ignoreres om ikke overflaten har et spesielt flagg.</a:t>
            </a:r>
          </a:p>
          <a:p>
            <a:pPr marL="0" indent="0">
              <a:buNone/>
            </a:pPr>
            <a:r>
              <a:rPr lang="nb-NO">
                <a:sym typeface="Wingdings" panose="05000000000000000000" pitchFamily="2" charset="2"/>
              </a:rPr>
              <a:t>			settes når vi lager overflaten.</a:t>
            </a:r>
            <a:endParaRPr lang="nb-NO" dirty="0"/>
          </a:p>
        </p:txBody>
      </p:sp>
      <p:sp>
        <p:nvSpPr>
          <p:cNvPr id="5" name="TekstSylinder 4">
            <a:extLst>
              <a:ext uri="{FF2B5EF4-FFF2-40B4-BE49-F238E27FC236}">
                <a16:creationId xmlns:a16="http://schemas.microsoft.com/office/drawing/2014/main" id="{BE6C9536-EDCA-A1F9-D149-855C2738A959}"/>
              </a:ext>
            </a:extLst>
          </p:cNvPr>
          <p:cNvSpPr txBox="1"/>
          <p:nvPr/>
        </p:nvSpPr>
        <p:spPr>
          <a:xfrm rot="21356440">
            <a:off x="6962776" y="1252482"/>
            <a:ext cx="6096000" cy="369332"/>
          </a:xfrm>
          <a:prstGeom prst="rect">
            <a:avLst/>
          </a:prstGeom>
          <a:noFill/>
        </p:spPr>
        <p:txBody>
          <a:bodyPr wrap="square">
            <a:spAutoFit/>
          </a:bodyPr>
          <a:lstStyle/>
          <a:p>
            <a:r>
              <a:rPr lang="nb-NO" b="1" i="1" dirty="0"/>
              <a:t>Vinduet er et: &lt;</a:t>
            </a:r>
            <a:r>
              <a:rPr lang="nb-NO" b="1" i="1" dirty="0" err="1"/>
              <a:t>class</a:t>
            </a:r>
            <a:r>
              <a:rPr lang="nb-NO" b="1" i="1" dirty="0"/>
              <a:t> '</a:t>
            </a:r>
            <a:r>
              <a:rPr lang="nb-NO" b="1" i="1" dirty="0" err="1"/>
              <a:t>pygame.Surface</a:t>
            </a:r>
            <a:r>
              <a:rPr lang="nb-NO" b="1" i="1" dirty="0"/>
              <a:t>’&gt; </a:t>
            </a:r>
          </a:p>
        </p:txBody>
      </p:sp>
      <p:sp>
        <p:nvSpPr>
          <p:cNvPr id="7" name="TekstSylinder 6">
            <a:extLst>
              <a:ext uri="{FF2B5EF4-FFF2-40B4-BE49-F238E27FC236}">
                <a16:creationId xmlns:a16="http://schemas.microsoft.com/office/drawing/2014/main" id="{50A6E15D-AC47-9B3D-5441-0E511C195D38}"/>
              </a:ext>
            </a:extLst>
          </p:cNvPr>
          <p:cNvSpPr txBox="1"/>
          <p:nvPr/>
        </p:nvSpPr>
        <p:spPr>
          <a:xfrm>
            <a:off x="1638300" y="2558534"/>
            <a:ext cx="6096000" cy="369332"/>
          </a:xfrm>
          <a:prstGeom prst="rect">
            <a:avLst/>
          </a:prstGeom>
          <a:noFill/>
        </p:spPr>
        <p:txBody>
          <a:bodyPr wrap="square">
            <a:spAutoFit/>
          </a:bodyPr>
          <a:lstStyle/>
          <a:p>
            <a:r>
              <a:rPr lang="en-US" b="0" i="0" dirty="0">
                <a:solidFill>
                  <a:srgbClr val="000000"/>
                </a:solidFill>
                <a:effectLst/>
                <a:latin typeface="Courier New" panose="02070309020205020404" pitchFamily="49" charset="0"/>
              </a:rPr>
              <a:t>fill(</a:t>
            </a:r>
            <a:r>
              <a:rPr lang="en-US" b="0" i="0" dirty="0">
                <a:solidFill>
                  <a:schemeClr val="accent6">
                    <a:lumMod val="75000"/>
                  </a:schemeClr>
                </a:solidFill>
                <a:effectLst/>
                <a:latin typeface="Courier New" panose="02070309020205020404" pitchFamily="49" charset="0"/>
              </a:rPr>
              <a:t>color</a:t>
            </a:r>
            <a:r>
              <a:rPr lang="en-US" b="0" i="0" dirty="0">
                <a:solidFill>
                  <a:srgbClr val="000000"/>
                </a:solidFill>
                <a:effectLst/>
                <a:latin typeface="Courier New" panose="02070309020205020404" pitchFamily="49" charset="0"/>
              </a:rPr>
              <a:t>, </a:t>
            </a:r>
            <a:r>
              <a:rPr lang="en-US" b="0" i="0" dirty="0" err="1">
                <a:solidFill>
                  <a:srgbClr val="FF0000"/>
                </a:solidFill>
                <a:effectLst/>
                <a:latin typeface="Courier New" panose="02070309020205020404" pitchFamily="49" charset="0"/>
              </a:rPr>
              <a:t>rect</a:t>
            </a:r>
            <a:r>
              <a:rPr lang="en-US" b="0" i="0" dirty="0">
                <a:solidFill>
                  <a:srgbClr val="000000"/>
                </a:solidFill>
                <a:effectLst/>
                <a:latin typeface="Courier New" panose="02070309020205020404" pitchFamily="49" charset="0"/>
              </a:rPr>
              <a:t>=None, </a:t>
            </a:r>
            <a:r>
              <a:rPr lang="en-US" b="0" i="0" dirty="0" err="1">
                <a:solidFill>
                  <a:srgbClr val="002060"/>
                </a:solidFill>
                <a:effectLst/>
                <a:latin typeface="Courier New" panose="02070309020205020404" pitchFamily="49" charset="0"/>
              </a:rPr>
              <a:t>special_flags</a:t>
            </a:r>
            <a:r>
              <a:rPr lang="en-US" b="0" i="0" dirty="0">
                <a:solidFill>
                  <a:srgbClr val="000000"/>
                </a:solidFill>
                <a:effectLst/>
                <a:latin typeface="Courier New" panose="02070309020205020404" pitchFamily="49" charset="0"/>
              </a:rPr>
              <a:t>=0)</a:t>
            </a:r>
            <a:endParaRPr lang="nb-NO" dirty="0"/>
          </a:p>
        </p:txBody>
      </p:sp>
      <p:sp>
        <p:nvSpPr>
          <p:cNvPr id="8" name="Rectangle 1">
            <a:extLst>
              <a:ext uri="{FF2B5EF4-FFF2-40B4-BE49-F238E27FC236}">
                <a16:creationId xmlns:a16="http://schemas.microsoft.com/office/drawing/2014/main" id="{3EDC97EB-A57B-D4C9-2F6E-C2207D8153EC}"/>
              </a:ext>
            </a:extLst>
          </p:cNvPr>
          <p:cNvSpPr>
            <a:spLocks noChangeArrowheads="1"/>
          </p:cNvSpPr>
          <p:nvPr/>
        </p:nvSpPr>
        <p:spPr bwMode="auto">
          <a:xfrm>
            <a:off x="2819400" y="5740956"/>
            <a:ext cx="723900" cy="184666"/>
          </a:xfrm>
          <a:prstGeom prst="rect">
            <a:avLst/>
          </a:prstGeom>
          <a:solidFill>
            <a:srgbClr val="AAEEB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SRCALPHA</a:t>
            </a:r>
            <a:r>
              <a:rPr kumimoji="0" lang="nb-NO" altLang="nb-NO"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nb-NO" altLang="nb-NO" sz="800" b="0" i="0" u="none" strike="noStrike" cap="none" normalizeH="0" baseline="0" dirty="0">
                <a:ln>
                  <a:noFill/>
                </a:ln>
                <a:solidFill>
                  <a:schemeClr val="tx1"/>
                </a:solidFill>
                <a:effectLst/>
              </a:rPr>
              <a:t> </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sp>
        <p:nvSpPr>
          <p:cNvPr id="10" name="TekstSylinder 9">
            <a:extLst>
              <a:ext uri="{FF2B5EF4-FFF2-40B4-BE49-F238E27FC236}">
                <a16:creationId xmlns:a16="http://schemas.microsoft.com/office/drawing/2014/main" id="{70CE9EE0-436F-6F81-F63D-0E9CB6526718}"/>
              </a:ext>
            </a:extLst>
          </p:cNvPr>
          <p:cNvSpPr txBox="1"/>
          <p:nvPr/>
        </p:nvSpPr>
        <p:spPr>
          <a:xfrm>
            <a:off x="1200150" y="6308209"/>
            <a:ext cx="10153650" cy="646331"/>
          </a:xfrm>
          <a:prstGeom prst="rect">
            <a:avLst/>
          </a:prstGeom>
          <a:noFill/>
        </p:spPr>
        <p:txBody>
          <a:bodyPr wrap="square">
            <a:spAutoFit/>
          </a:bodyPr>
          <a:lstStyle/>
          <a:p>
            <a:r>
              <a:rPr lang="nb-NO" b="0" i="0" dirty="0">
                <a:solidFill>
                  <a:srgbClr val="000000"/>
                </a:solidFill>
                <a:effectLst/>
                <a:latin typeface="Courier New" panose="02070309020205020404" pitchFamily="49" charset="0"/>
              </a:rPr>
              <a:t>PS: </a:t>
            </a:r>
            <a:r>
              <a:rPr lang="nb-NO" b="0" i="0" dirty="0" err="1">
                <a:solidFill>
                  <a:srgbClr val="000000"/>
                </a:solidFill>
                <a:effectLst/>
                <a:latin typeface="Courier New" panose="02070309020205020404" pitchFamily="49" charset="0"/>
              </a:rPr>
              <a:t>color</a:t>
            </a:r>
            <a:r>
              <a:rPr lang="nb-NO" b="0" i="0" dirty="0">
                <a:solidFill>
                  <a:srgbClr val="000000"/>
                </a:solidFill>
                <a:effectLst/>
                <a:latin typeface="Courier New" panose="02070309020205020404" pitchFamily="49" charset="0"/>
              </a:rPr>
              <a:t> er en egen klasse i </a:t>
            </a:r>
            <a:r>
              <a:rPr lang="nb-NO" b="0" i="0" dirty="0" err="1">
                <a:solidFill>
                  <a:srgbClr val="000000"/>
                </a:solidFill>
                <a:effectLst/>
                <a:latin typeface="Courier New" panose="02070309020205020404" pitchFamily="49" charset="0"/>
              </a:rPr>
              <a:t>Pygame</a:t>
            </a:r>
            <a:r>
              <a:rPr lang="nb-NO" b="0" i="0" dirty="0">
                <a:solidFill>
                  <a:srgbClr val="000000"/>
                </a:solidFill>
                <a:effectLst/>
                <a:latin typeface="Courier New" panose="02070309020205020404" pitchFamily="49" charset="0"/>
              </a:rPr>
              <a:t>, med mange ulike egenskaper.</a:t>
            </a:r>
          </a:p>
          <a:p>
            <a:r>
              <a:rPr lang="nb-NO" dirty="0">
                <a:solidFill>
                  <a:srgbClr val="000000"/>
                </a:solidFill>
                <a:latin typeface="Courier New" panose="02070309020205020404" pitchFamily="49" charset="0"/>
              </a:rPr>
              <a:t>	</a:t>
            </a:r>
            <a:r>
              <a:rPr lang="nb-NO" dirty="0">
                <a:hlinkClick r:id="rId2"/>
              </a:rPr>
              <a:t> </a:t>
            </a:r>
            <a:r>
              <a:rPr lang="nb-NO" dirty="0" err="1">
                <a:hlinkClick r:id="rId2"/>
              </a:rPr>
              <a:t>pygame.Color</a:t>
            </a:r>
            <a:r>
              <a:rPr lang="nb-NO" dirty="0">
                <a:hlinkClick r:id="rId2"/>
              </a:rPr>
              <a:t> — </a:t>
            </a:r>
            <a:r>
              <a:rPr lang="nb-NO" dirty="0" err="1">
                <a:hlinkClick r:id="rId2"/>
              </a:rPr>
              <a:t>pygame</a:t>
            </a:r>
            <a:r>
              <a:rPr lang="nb-NO" dirty="0">
                <a:hlinkClick r:id="rId2"/>
              </a:rPr>
              <a:t> v2.1.4 </a:t>
            </a:r>
            <a:r>
              <a:rPr lang="nb-NO" dirty="0" err="1">
                <a:hlinkClick r:id="rId2"/>
              </a:rPr>
              <a:t>documentation</a:t>
            </a:r>
            <a:endParaRPr lang="nb-NO" dirty="0"/>
          </a:p>
        </p:txBody>
      </p:sp>
    </p:spTree>
    <p:extLst>
      <p:ext uri="{BB962C8B-B14F-4D97-AF65-F5344CB8AC3E}">
        <p14:creationId xmlns:p14="http://schemas.microsoft.com/office/powerpoint/2010/main" val="245328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3D7E874-6FB6-3CB4-8D8B-79301BF03D0E}"/>
              </a:ext>
            </a:extLst>
          </p:cNvPr>
          <p:cNvSpPr>
            <a:spLocks noGrp="1"/>
          </p:cNvSpPr>
          <p:nvPr>
            <p:ph type="title"/>
          </p:nvPr>
        </p:nvSpPr>
        <p:spPr/>
        <p:txBody>
          <a:bodyPr/>
          <a:lstStyle/>
          <a:p>
            <a:r>
              <a:rPr lang="nb-NO" dirty="0"/>
              <a:t>Men hvor er endringen min?</a:t>
            </a:r>
          </a:p>
        </p:txBody>
      </p:sp>
      <p:sp>
        <p:nvSpPr>
          <p:cNvPr id="3" name="Plassholder for innhold 2">
            <a:extLst>
              <a:ext uri="{FF2B5EF4-FFF2-40B4-BE49-F238E27FC236}">
                <a16:creationId xmlns:a16="http://schemas.microsoft.com/office/drawing/2014/main" id="{D52BE699-27C1-588F-F9AB-080D4F89CAC2}"/>
              </a:ext>
            </a:extLst>
          </p:cNvPr>
          <p:cNvSpPr>
            <a:spLocks noGrp="1"/>
          </p:cNvSpPr>
          <p:nvPr>
            <p:ph idx="1"/>
          </p:nvPr>
        </p:nvSpPr>
        <p:spPr/>
        <p:txBody>
          <a:bodyPr/>
          <a:lstStyle/>
          <a:p>
            <a:r>
              <a:rPr lang="nb-NO" dirty="0"/>
              <a:t>For å vise endringen må vi oppdatere tegningen av bildet. </a:t>
            </a:r>
          </a:p>
          <a:p>
            <a:r>
              <a:rPr lang="nb-NO" dirty="0"/>
              <a:t>Dette for å kun oppdatere når vi har noe å endre på. </a:t>
            </a:r>
          </a:p>
          <a:p>
            <a:endParaRPr lang="nb-NO" dirty="0"/>
          </a:p>
          <a:p>
            <a:endParaRPr lang="nb-NO" dirty="0"/>
          </a:p>
          <a:p>
            <a:r>
              <a:rPr lang="nb-NO" dirty="0"/>
              <a:t>Oppdaterer hele displayet vårt til å være oppdatert.</a:t>
            </a:r>
          </a:p>
          <a:p>
            <a:endParaRPr lang="nb-NO" dirty="0"/>
          </a:p>
          <a:p>
            <a:r>
              <a:rPr lang="nb-NO" dirty="0"/>
              <a:t>Vi kaller ofte denne på slutten av hver game-loop.</a:t>
            </a:r>
          </a:p>
          <a:p>
            <a:endParaRPr lang="nb-NO" dirty="0"/>
          </a:p>
        </p:txBody>
      </p:sp>
      <p:sp>
        <p:nvSpPr>
          <p:cNvPr id="5" name="TekstSylinder 4">
            <a:extLst>
              <a:ext uri="{FF2B5EF4-FFF2-40B4-BE49-F238E27FC236}">
                <a16:creationId xmlns:a16="http://schemas.microsoft.com/office/drawing/2014/main" id="{2F4EBF89-5C88-9F9F-DF3D-C70004BEB7A4}"/>
              </a:ext>
            </a:extLst>
          </p:cNvPr>
          <p:cNvSpPr txBox="1"/>
          <p:nvPr/>
        </p:nvSpPr>
        <p:spPr>
          <a:xfrm>
            <a:off x="1609725" y="3059668"/>
            <a:ext cx="6096000" cy="461665"/>
          </a:xfrm>
          <a:prstGeom prst="rect">
            <a:avLst/>
          </a:prstGeom>
          <a:noFill/>
        </p:spPr>
        <p:txBody>
          <a:bodyPr wrap="square">
            <a:spAutoFit/>
          </a:bodyPr>
          <a:lstStyle/>
          <a:p>
            <a:r>
              <a:rPr lang="nb-NO" sz="2400" b="0" dirty="0" err="1">
                <a:solidFill>
                  <a:srgbClr val="267F99"/>
                </a:solidFill>
                <a:effectLst/>
                <a:latin typeface="Consolas" panose="020B0609020204030204" pitchFamily="49" charset="0"/>
              </a:rPr>
              <a:t>pg</a:t>
            </a:r>
            <a:r>
              <a:rPr lang="nb-NO" sz="2400" b="0" dirty="0" err="1">
                <a:solidFill>
                  <a:srgbClr val="000000"/>
                </a:solidFill>
                <a:effectLst/>
                <a:latin typeface="Consolas" panose="020B0609020204030204" pitchFamily="49" charset="0"/>
              </a:rPr>
              <a:t>.</a:t>
            </a:r>
            <a:r>
              <a:rPr lang="nb-NO" sz="2400" b="0" dirty="0" err="1">
                <a:solidFill>
                  <a:srgbClr val="267F99"/>
                </a:solidFill>
                <a:effectLst/>
                <a:latin typeface="Consolas" panose="020B0609020204030204" pitchFamily="49" charset="0"/>
              </a:rPr>
              <a:t>display</a:t>
            </a:r>
            <a:r>
              <a:rPr lang="nb-NO" sz="2400" b="0" dirty="0" err="1">
                <a:solidFill>
                  <a:srgbClr val="000000"/>
                </a:solidFill>
                <a:effectLst/>
                <a:latin typeface="Consolas" panose="020B0609020204030204" pitchFamily="49" charset="0"/>
              </a:rPr>
              <a:t>.</a:t>
            </a:r>
            <a:r>
              <a:rPr lang="nb-NO" sz="2400" b="0" dirty="0" err="1">
                <a:solidFill>
                  <a:srgbClr val="795E26"/>
                </a:solidFill>
                <a:effectLst/>
                <a:latin typeface="Consolas" panose="020B0609020204030204" pitchFamily="49" charset="0"/>
              </a:rPr>
              <a:t>flip</a:t>
            </a:r>
            <a:r>
              <a:rPr lang="nb-NO"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02859913"/>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4584</TotalTime>
  <Words>4396</Words>
  <Application>Microsoft Office PowerPoint</Application>
  <PresentationFormat>Widescreen</PresentationFormat>
  <Paragraphs>660</Paragraphs>
  <Slides>68</Slides>
  <Notes>0</Notes>
  <HiddenSlides>1</HiddenSlides>
  <MMClips>0</MMClips>
  <ScaleCrop>false</ScaleCrop>
  <HeadingPairs>
    <vt:vector size="6" baseType="variant">
      <vt:variant>
        <vt:lpstr>Brukte skrifter</vt:lpstr>
      </vt:variant>
      <vt:variant>
        <vt:i4>11</vt:i4>
      </vt:variant>
      <vt:variant>
        <vt:lpstr>Tema</vt:lpstr>
      </vt:variant>
      <vt:variant>
        <vt:i4>1</vt:i4>
      </vt:variant>
      <vt:variant>
        <vt:lpstr>Lysbildetitler</vt:lpstr>
      </vt:variant>
      <vt:variant>
        <vt:i4>68</vt:i4>
      </vt:variant>
    </vt:vector>
  </HeadingPairs>
  <TitlesOfParts>
    <vt:vector size="80" baseType="lpstr">
      <vt:lpstr>Arial</vt:lpstr>
      <vt:lpstr>Calibri</vt:lpstr>
      <vt:lpstr>Calibri Light</vt:lpstr>
      <vt:lpstr>Cambria Math</vt:lpstr>
      <vt:lpstr>Consolas</vt:lpstr>
      <vt:lpstr>Courier New</vt:lpstr>
      <vt:lpstr>inherit</vt:lpstr>
      <vt:lpstr>roboto</vt:lpstr>
      <vt:lpstr>var(--ks-font-roboto)</vt:lpstr>
      <vt:lpstr>var(--ks-font-tiempos)</vt:lpstr>
      <vt:lpstr>Wingdings</vt:lpstr>
      <vt:lpstr>Office-tema</vt:lpstr>
      <vt:lpstr>2D Spill i Python</vt:lpstr>
      <vt:lpstr>Mål</vt:lpstr>
      <vt:lpstr>Oversikt over tema:</vt:lpstr>
      <vt:lpstr>Pygame</vt:lpstr>
      <vt:lpstr>Å starte med Pygame (1)</vt:lpstr>
      <vt:lpstr>Å starte med Pygame (2)</vt:lpstr>
      <vt:lpstr>Å tegne figurer i Pygame</vt:lpstr>
      <vt:lpstr>Å endre farge på en figur  .fill()</vt:lpstr>
      <vt:lpstr>Men hvor er endringen min?</vt:lpstr>
      <vt:lpstr>Enkle former og figurer:</vt:lpstr>
      <vt:lpstr>Eksempel Rektangel</vt:lpstr>
      <vt:lpstr>Intro til rektangel objektet i Pygame.Rect() </vt:lpstr>
      <vt:lpstr>Oversikt Former og figurer:</vt:lpstr>
      <vt:lpstr>Tekst i Pygame</vt:lpstr>
      <vt:lpstr>Oppgaver</vt:lpstr>
      <vt:lpstr>Animasjoner i Pygame</vt:lpstr>
      <vt:lpstr>Vi bruker objektorientering!</vt:lpstr>
      <vt:lpstr>Ball sine Egenskaper</vt:lpstr>
      <vt:lpstr>Metoden for å tegne ballen</vt:lpstr>
      <vt:lpstr>Metoden for flytte ballen</vt:lpstr>
      <vt:lpstr>Metoden for flytte ballen</vt:lpstr>
      <vt:lpstr>Spill-løkka</vt:lpstr>
      <vt:lpstr>Oppgaver:</vt:lpstr>
      <vt:lpstr>-Inputs</vt:lpstr>
      <vt:lpstr>Spill inputs: Tastaturet</vt:lpstr>
      <vt:lpstr>Spill inputs: Tastaturet</vt:lpstr>
      <vt:lpstr>Spill inputs: Musepeker </vt:lpstr>
      <vt:lpstr>Eksempel: Sette ballen til muse-pekeren</vt:lpstr>
      <vt:lpstr>Oppgaver</vt:lpstr>
      <vt:lpstr>Oppgave 2 - Tegneprogram</vt:lpstr>
      <vt:lpstr>Eksempel problemløsning:  Flytte ballen etter muse-pekeren</vt:lpstr>
      <vt:lpstr>Kollisjon mellom to objekter  Når overlapper de?</vt:lpstr>
      <vt:lpstr>Hvordan finne avstand mellom to objekter?  Et eksempel med to baller:</vt:lpstr>
      <vt:lpstr>Oppgaver</vt:lpstr>
      <vt:lpstr>oppdatering av spillet  - FPS</vt:lpstr>
      <vt:lpstr>Å oppdatere spillvinduet i spill-loopen</vt:lpstr>
      <vt:lpstr>Vi bruker en klokke for å holde styr på hvor ofte spillet oppdaterer seg.</vt:lpstr>
      <vt:lpstr>Oppgave: Sett inn en klokke på et spill du har lagd. Og begrens spillet til 60 FPS</vt:lpstr>
      <vt:lpstr>PowerPoint-presentasjon</vt:lpstr>
      <vt:lpstr>PowerPoint-presentasjon</vt:lpstr>
      <vt:lpstr>Overflater og Rects</vt:lpstr>
      <vt:lpstr>Legge til bilder:</vt:lpstr>
      <vt:lpstr>PowerPoint-presentasjon</vt:lpstr>
      <vt:lpstr>Hvordan bruke rect?</vt:lpstr>
      <vt:lpstr>Rects</vt:lpstr>
      <vt:lpstr>Hvordan bruke rect?</vt:lpstr>
      <vt:lpstr>PowerPoint-presentasjon</vt:lpstr>
      <vt:lpstr>Andre muligheter med Surface</vt:lpstr>
      <vt:lpstr>Kollisjoner for andre former enn sirkler?</vt:lpstr>
      <vt:lpstr>Vanlige fremgangsmåter</vt:lpstr>
      <vt:lpstr>PowerPoint-presentasjon</vt:lpstr>
      <vt:lpstr>Vanlige fremgangsmåter</vt:lpstr>
      <vt:lpstr>PowerPoint-presentasjon</vt:lpstr>
      <vt:lpstr>Vanlige «bugs»</vt:lpstr>
      <vt:lpstr>Spesifikke Pygame metoder vi kan bruke for å sjekke overlapp mellom et Rektangel og andre objekter</vt:lpstr>
      <vt:lpstr>PowerPoint-presentasjon</vt:lpstr>
      <vt:lpstr>Å beskrive et program UML-klasse diagram</vt:lpstr>
      <vt:lpstr>Klassen hund , et enkelt UML diagram</vt:lpstr>
      <vt:lpstr>Klassen hund , mer info i diagrammet</vt:lpstr>
      <vt:lpstr>Et Ingående eksempel på UML</vt:lpstr>
      <vt:lpstr>En annen klasse:</vt:lpstr>
      <vt:lpstr>Forhold mellom klasser</vt:lpstr>
      <vt:lpstr>Et eksempel på arv 2</vt:lpstr>
      <vt:lpstr>Relasjoner mellom objekt</vt:lpstr>
      <vt:lpstr>Oversikt over mulige relasjon</vt:lpstr>
      <vt:lpstr>Hvordan lese:</vt:lpstr>
      <vt:lpstr>Hvordan lese:</vt:lpstr>
      <vt:lpstr>Oppgave Prøv dere frem med UML!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 Spill i Python</dc:title>
  <dc:creator>Hans Kristian Strandli Vie</dc:creator>
  <cp:lastModifiedBy>Hans Kristian Strandli Vie</cp:lastModifiedBy>
  <cp:revision>16</cp:revision>
  <dcterms:created xsi:type="dcterms:W3CDTF">2023-02-08T18:22:33Z</dcterms:created>
  <dcterms:modified xsi:type="dcterms:W3CDTF">2024-02-26T09:49:56Z</dcterms:modified>
</cp:coreProperties>
</file>